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Playfair Display"/>
      <p:regular r:id="rId28"/>
      <p:bold r:id="rId29"/>
      <p:italic r:id="rId30"/>
      <p:boldItalic r:id="rId31"/>
    </p:embeddedFont>
    <p:embeddedFont>
      <p:font typeface="Lobster"/>
      <p:regular r:id="rId32"/>
    </p:embeddedFont>
    <p:embeddedFont>
      <p:font typeface="Merriweather"/>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1ED9736-5CF1-4FD1-B565-3478456BE4C4}">
  <a:tblStyle styleId="{81ED9736-5CF1-4FD1-B565-3478456BE4C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PlayfairDisplay-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PlayfairDisplay-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layfairDisplay-boldItalic.fntdata"/><Relationship Id="rId30" Type="http://schemas.openxmlformats.org/officeDocument/2006/relationships/font" Target="fonts/PlayfairDisplay-italic.fntdata"/><Relationship Id="rId11" Type="http://schemas.openxmlformats.org/officeDocument/2006/relationships/slide" Target="slides/slide5.xml"/><Relationship Id="rId33" Type="http://schemas.openxmlformats.org/officeDocument/2006/relationships/font" Target="fonts/Merriweather-regular.fntdata"/><Relationship Id="rId10" Type="http://schemas.openxmlformats.org/officeDocument/2006/relationships/slide" Target="slides/slide4.xml"/><Relationship Id="rId32" Type="http://schemas.openxmlformats.org/officeDocument/2006/relationships/font" Target="fonts/Lobster-regular.fntdata"/><Relationship Id="rId13" Type="http://schemas.openxmlformats.org/officeDocument/2006/relationships/slide" Target="slides/slide7.xml"/><Relationship Id="rId35" Type="http://schemas.openxmlformats.org/officeDocument/2006/relationships/font" Target="fonts/Merriweather-italic.fntdata"/><Relationship Id="rId12" Type="http://schemas.openxmlformats.org/officeDocument/2006/relationships/slide" Target="slides/slide6.xml"/><Relationship Id="rId34" Type="http://schemas.openxmlformats.org/officeDocument/2006/relationships/font" Target="fonts/Merriweather-bold.fntdata"/><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font" Target="fonts/Merriweather-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6f17b072f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6f17b072f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6f17b072f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6f17b072f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6f17b072f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6f17b072f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7041eb819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7041eb819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6f17b072f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6f17b072f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6f1af34016_3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6f1af34016_3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6f17b072f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6f17b072f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6f17b072f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6f17b072f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6f17b072f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6f17b072f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6f17b072f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6f17b072f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6f17b072f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6f17b072f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6f17b072f6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6f17b072f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6f17b072f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6f17b072f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6f1af34016_4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6f1af34016_4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6f1af34016_4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6f1af34016_4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6f1af34016_4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6f1af34016_4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6f1af34016_4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6f1af34016_4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6f1af34016_4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6f1af34016_4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6f17b072f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6f17b072f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6f17b072f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6f17b072f6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51425" y="-365400"/>
            <a:ext cx="10655400" cy="5790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3600">
                <a:latin typeface="Merriweather"/>
                <a:ea typeface="Merriweather"/>
                <a:cs typeface="Merriweather"/>
                <a:sym typeface="Merriweather"/>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4.png"/><Relationship Id="rId5"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drive.google.com/file/d/1gr711A97HeGW8kOIhV_c1w8j63Mv-iP5/view" TargetMode="External"/><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25.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23.png"/><Relationship Id="rId5"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8.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5.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www.youtube.com/watch?v=ZP7T6WAK3Ow" TargetMode="External"/><Relationship Id="rId4" Type="http://schemas.openxmlformats.org/officeDocument/2006/relationships/image" Target="../media/image29.jpg"/><Relationship Id="rId10" Type="http://schemas.openxmlformats.org/officeDocument/2006/relationships/image" Target="../media/image30.jpg"/><Relationship Id="rId9" Type="http://schemas.openxmlformats.org/officeDocument/2006/relationships/hyperlink" Target="http://www.youtube.com/watch?v=qU3fmidNbJE" TargetMode="External"/><Relationship Id="rId5" Type="http://schemas.openxmlformats.org/officeDocument/2006/relationships/hyperlink" Target="http://www.youtube.com/watch?v=p09yRj47kNM" TargetMode="External"/><Relationship Id="rId6" Type="http://schemas.openxmlformats.org/officeDocument/2006/relationships/image" Target="../media/image34.jpg"/><Relationship Id="rId7" Type="http://schemas.openxmlformats.org/officeDocument/2006/relationships/hyperlink" Target="http://www.youtube.com/watch?v=SZThDIXsXKE" TargetMode="External"/><Relationship Id="rId8" Type="http://schemas.openxmlformats.org/officeDocument/2006/relationships/image" Target="../media/image3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562229"/>
          </a:xfrm>
          <a:prstGeom prst="rect">
            <a:avLst/>
          </a:prstGeom>
          <a:noFill/>
          <a:ln>
            <a:noFill/>
          </a:ln>
        </p:spPr>
      </p:pic>
      <p:sp>
        <p:nvSpPr>
          <p:cNvPr id="55" name="Google Shape;55;p13"/>
          <p:cNvSpPr txBox="1"/>
          <p:nvPr>
            <p:ph type="ctrTitle"/>
          </p:nvPr>
        </p:nvSpPr>
        <p:spPr>
          <a:xfrm>
            <a:off x="-755700" y="88000"/>
            <a:ext cx="10655400" cy="579000"/>
          </a:xfrm>
          <a:prstGeom prst="rect">
            <a:avLst/>
          </a:prstGeom>
          <a:effectLst>
            <a:outerShdw blurRad="57150" rotWithShape="0" algn="bl" dir="2400000" dist="114300">
              <a:srgbClr val="00FFFF">
                <a:alpha val="80000"/>
              </a:srgbClr>
            </a:outerShdw>
            <a:reflection blurRad="0" dir="5400000" dist="38100" endA="0" endPos="30000" fadeDir="5400012" kx="0" rotWithShape="0" algn="bl" stPos="0" sy="-100000" ky="0"/>
          </a:effectLst>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a:t>Introduction à l’ingénierie de PRO</a:t>
            </a:r>
            <a:r>
              <a:rPr lang="en"/>
              <a:t>M</a:t>
            </a:r>
            <a:r>
              <a:rPr lang="en"/>
              <a:t>PT</a:t>
            </a:r>
            <a:endParaRPr/>
          </a:p>
        </p:txBody>
      </p:sp>
      <p:sp>
        <p:nvSpPr>
          <p:cNvPr id="56" name="Google Shape;56;p13"/>
          <p:cNvSpPr txBox="1"/>
          <p:nvPr/>
        </p:nvSpPr>
        <p:spPr>
          <a:xfrm>
            <a:off x="8008725" y="4681800"/>
            <a:ext cx="1005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latin typeface="Playfair Display"/>
                <a:ea typeface="Playfair Display"/>
                <a:cs typeface="Playfair Display"/>
                <a:sym typeface="Playfair Display"/>
              </a:rPr>
              <a:t>TEK</a:t>
            </a:r>
            <a:endParaRPr b="1" sz="1800">
              <a:solidFill>
                <a:schemeClr val="dk2"/>
              </a:solidFill>
              <a:latin typeface="Playfair Display"/>
              <a:ea typeface="Playfair Display"/>
              <a:cs typeface="Playfair Display"/>
              <a:sym typeface="Playfair Displ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56550"/>
            <a:ext cx="9144001" cy="5200050"/>
          </a:xfrm>
          <a:prstGeom prst="rect">
            <a:avLst/>
          </a:prstGeom>
          <a:noFill/>
          <a:ln>
            <a:noFill/>
          </a:ln>
        </p:spPr>
      </p:pic>
      <p:sp>
        <p:nvSpPr>
          <p:cNvPr id="62" name="Google Shape;62;p14"/>
          <p:cNvSpPr txBox="1"/>
          <p:nvPr>
            <p:ph type="title"/>
          </p:nvPr>
        </p:nvSpPr>
        <p:spPr>
          <a:xfrm>
            <a:off x="1343525" y="194875"/>
            <a:ext cx="8520600" cy="572700"/>
          </a:xfrm>
          <a:prstGeom prst="rect">
            <a:avLst/>
          </a:prstGeom>
          <a:effectLst>
            <a:outerShdw blurRad="57150" rotWithShape="0" algn="bl" dir="5400000" dist="114300">
              <a:srgbClr val="00FFFF">
                <a:alpha val="80000"/>
              </a:srgbClr>
            </a:outerShdw>
          </a:effectLst>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Merriweather"/>
                <a:ea typeface="Merriweather"/>
                <a:cs typeface="Merriweather"/>
                <a:sym typeface="Merriweather"/>
              </a:rPr>
              <a:t>Qu’est-ce que l’ingénierie de prompt?</a:t>
            </a:r>
            <a:endParaRPr>
              <a:solidFill>
                <a:schemeClr val="lt1"/>
              </a:solidFill>
              <a:latin typeface="Merriweather"/>
              <a:ea typeface="Merriweather"/>
              <a:cs typeface="Merriweather"/>
              <a:sym typeface="Merriweather"/>
            </a:endParaRPr>
          </a:p>
        </p:txBody>
      </p:sp>
      <p:pic>
        <p:nvPicPr>
          <p:cNvPr id="63" name="Google Shape;63;p14"/>
          <p:cNvPicPr preferRelativeResize="0"/>
          <p:nvPr/>
        </p:nvPicPr>
        <p:blipFill>
          <a:blip r:embed="rId4">
            <a:alphaModFix/>
          </a:blip>
          <a:stretch>
            <a:fillRect/>
          </a:stretch>
        </p:blipFill>
        <p:spPr>
          <a:xfrm>
            <a:off x="156938" y="1680475"/>
            <a:ext cx="8830126" cy="1726000"/>
          </a:xfrm>
          <a:prstGeom prst="rect">
            <a:avLst/>
          </a:prstGeom>
          <a:noFill/>
          <a:ln>
            <a:noFill/>
          </a:ln>
        </p:spPr>
      </p:pic>
      <p:pic>
        <p:nvPicPr>
          <p:cNvPr id="64" name="Google Shape;64;p14"/>
          <p:cNvPicPr preferRelativeResize="0"/>
          <p:nvPr/>
        </p:nvPicPr>
        <p:blipFill>
          <a:blip r:embed="rId5">
            <a:alphaModFix/>
          </a:blip>
          <a:stretch>
            <a:fillRect/>
          </a:stretch>
        </p:blipFill>
        <p:spPr>
          <a:xfrm>
            <a:off x="2302788" y="1379775"/>
            <a:ext cx="5038725" cy="2952750"/>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
                                        </p:tgtEl>
                                        <p:attrNameLst>
                                          <p:attrName>style.visibility</p:attrName>
                                        </p:attrNameLst>
                                      </p:cBhvr>
                                      <p:to>
                                        <p:strVal val="visible"/>
                                      </p:to>
                                    </p:set>
                                    <p:animEffect filter="fade" transition="in">
                                      <p:cBhvr>
                                        <p:cTn dur="1000"/>
                                        <p:tgtEl>
                                          <p:spTgt spid="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63"/>
                                        </p:tgtEl>
                                      </p:cBhvr>
                                    </p:animEffect>
                                    <p:set>
                                      <p:cBhvr>
                                        <p:cTn dur="1" fill="hold">
                                          <p:stCondLst>
                                            <p:cond delay="1000"/>
                                          </p:stCondLst>
                                        </p:cTn>
                                        <p:tgtEl>
                                          <p:spTgt spid="63"/>
                                        </p:tgtEl>
                                        <p:attrNameLst>
                                          <p:attrName>style.visibility</p:attrName>
                                        </p:attrNameLst>
                                      </p:cBhvr>
                                      <p:to>
                                        <p:strVal val="hidden"/>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4"/>
                                        </p:tgtEl>
                                        <p:attrNameLst>
                                          <p:attrName>style.visibility</p:attrName>
                                        </p:attrNameLst>
                                      </p:cBhvr>
                                      <p:to>
                                        <p:strVal val="visible"/>
                                      </p:to>
                                    </p:set>
                                    <p:animEffect filter="fade" transition="in">
                                      <p:cBhvr>
                                        <p:cTn dur="1000"/>
                                        <p:tgtEl>
                                          <p:spTgt spid="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8" name="Shape 68"/>
        <p:cNvGrpSpPr/>
        <p:nvPr/>
      </p:nvGrpSpPr>
      <p:grpSpPr>
        <a:xfrm>
          <a:off x="0" y="0"/>
          <a:ext cx="0" cy="0"/>
          <a:chOff x="0" y="0"/>
          <a:chExt cx="0" cy="0"/>
        </a:xfrm>
      </p:grpSpPr>
      <p:pic>
        <p:nvPicPr>
          <p:cNvPr id="69" name="Google Shape;69;p15" title="PEng vid.mp4">
            <a:hlinkClick r:id="rId3"/>
          </p:cNvPr>
          <p:cNvPicPr preferRelativeResize="0"/>
          <p:nvPr/>
        </p:nvPicPr>
        <p:blipFill>
          <a:blip r:embed="rId4">
            <a:alphaModFix/>
          </a:blip>
          <a:stretch>
            <a:fillRect/>
          </a:stretch>
        </p:blipFill>
        <p:spPr>
          <a:xfrm>
            <a:off x="270938" y="152400"/>
            <a:ext cx="8602133" cy="4838700"/>
          </a:xfrm>
          <a:prstGeom prst="rect">
            <a:avLst/>
          </a:prstGeom>
          <a:noFill/>
          <a:ln>
            <a:noFill/>
          </a:ln>
        </p:spPr>
      </p:pic>
    </p:spTree>
  </p:cSld>
  <p:clrMapOvr>
    <a:masterClrMapping/>
  </p:clrMapOvr>
  <p:transition spd="med">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9"/>
                                        </p:tgtEl>
                                        <p:attrNameLst>
                                          <p:attrName>style.visibility</p:attrName>
                                        </p:attrNameLst>
                                      </p:cBhvr>
                                      <p:to>
                                        <p:strVal val="visible"/>
                                      </p:to>
                                    </p:set>
                                    <p:animEffect filter="fade" transition="in">
                                      <p:cBhvr>
                                        <p:cTn dur="1000"/>
                                        <p:tgtEl>
                                          <p:spTgt spid="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id="74" name="Google Shape;74;p16"/>
          <p:cNvPicPr preferRelativeResize="0"/>
          <p:nvPr/>
        </p:nvPicPr>
        <p:blipFill>
          <a:blip r:embed="rId3">
            <a:alphaModFix/>
          </a:blip>
          <a:stretch>
            <a:fillRect/>
          </a:stretch>
        </p:blipFill>
        <p:spPr>
          <a:xfrm>
            <a:off x="-42357" y="-600625"/>
            <a:ext cx="9228708" cy="5931725"/>
          </a:xfrm>
          <a:prstGeom prst="rect">
            <a:avLst/>
          </a:prstGeom>
          <a:noFill/>
          <a:ln>
            <a:noFill/>
          </a:ln>
        </p:spPr>
      </p:pic>
      <p:sp>
        <p:nvSpPr>
          <p:cNvPr id="75" name="Google Shape;75;p16"/>
          <p:cNvSpPr txBox="1"/>
          <p:nvPr>
            <p:ph type="title"/>
          </p:nvPr>
        </p:nvSpPr>
        <p:spPr>
          <a:xfrm>
            <a:off x="311700" y="854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latin typeface="Merriweather"/>
                <a:ea typeface="Merriweather"/>
                <a:cs typeface="Merriweather"/>
                <a:sym typeface="Merriweather"/>
              </a:rPr>
              <a:t>Les différents </a:t>
            </a:r>
            <a:r>
              <a:rPr b="1" lang="en" sz="3577">
                <a:solidFill>
                  <a:schemeClr val="lt1"/>
                </a:solidFill>
                <a:latin typeface="Merriweather"/>
                <a:ea typeface="Merriweather"/>
                <a:cs typeface="Merriweather"/>
                <a:sym typeface="Merriweather"/>
              </a:rPr>
              <a:t>“use cases”</a:t>
            </a:r>
            <a:endParaRPr b="1" sz="3577">
              <a:solidFill>
                <a:schemeClr val="lt1"/>
              </a:solidFill>
              <a:latin typeface="Merriweather"/>
              <a:ea typeface="Merriweather"/>
              <a:cs typeface="Merriweather"/>
              <a:sym typeface="Merriweather"/>
            </a:endParaRPr>
          </a:p>
        </p:txBody>
      </p:sp>
      <p:sp>
        <p:nvSpPr>
          <p:cNvPr id="76" name="Google Shape;76;p16"/>
          <p:cNvSpPr/>
          <p:nvPr/>
        </p:nvSpPr>
        <p:spPr>
          <a:xfrm>
            <a:off x="2553475" y="3221188"/>
            <a:ext cx="1797900" cy="1782300"/>
          </a:xfrm>
          <a:prstGeom prst="rect">
            <a:avLst/>
          </a:prstGeom>
          <a:no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 name="Google Shape;77;p16"/>
          <p:cNvSpPr/>
          <p:nvPr/>
        </p:nvSpPr>
        <p:spPr>
          <a:xfrm>
            <a:off x="4695250" y="3221188"/>
            <a:ext cx="1797900" cy="1782300"/>
          </a:xfrm>
          <a:prstGeom prst="rect">
            <a:avLst/>
          </a:prstGeom>
          <a:no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 name="Google Shape;78;p16"/>
          <p:cNvSpPr/>
          <p:nvPr/>
        </p:nvSpPr>
        <p:spPr>
          <a:xfrm>
            <a:off x="411688" y="3221188"/>
            <a:ext cx="1797900" cy="1782300"/>
          </a:xfrm>
          <a:prstGeom prst="rect">
            <a:avLst/>
          </a:prstGeom>
          <a:noFill/>
          <a:ln cap="flat" cmpd="sng" w="38100">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 name="Google Shape;79;p16"/>
          <p:cNvSpPr/>
          <p:nvPr/>
        </p:nvSpPr>
        <p:spPr>
          <a:xfrm>
            <a:off x="6837025" y="3221188"/>
            <a:ext cx="1797900" cy="17823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6"/>
          <p:cNvSpPr/>
          <p:nvPr/>
        </p:nvSpPr>
        <p:spPr>
          <a:xfrm>
            <a:off x="2543688" y="1169075"/>
            <a:ext cx="1797900" cy="1782300"/>
          </a:xfrm>
          <a:prstGeom prst="rect">
            <a:avLst/>
          </a:prstGeom>
          <a:noFill/>
          <a:ln cap="flat" cmpd="sng" w="381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 name="Google Shape;81;p16"/>
          <p:cNvSpPr/>
          <p:nvPr/>
        </p:nvSpPr>
        <p:spPr>
          <a:xfrm>
            <a:off x="4675700" y="1169075"/>
            <a:ext cx="1797900" cy="1782300"/>
          </a:xfrm>
          <a:prstGeom prst="rect">
            <a:avLst/>
          </a:prstGeom>
          <a:noFill/>
          <a:ln cap="flat" cmpd="sng" w="381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 name="Google Shape;82;p16"/>
          <p:cNvSpPr/>
          <p:nvPr/>
        </p:nvSpPr>
        <p:spPr>
          <a:xfrm>
            <a:off x="6807700" y="1169063"/>
            <a:ext cx="1797900" cy="1782300"/>
          </a:xfrm>
          <a:prstGeom prst="rect">
            <a:avLst/>
          </a:prstGeom>
          <a:noFill/>
          <a:ln cap="flat" cmpd="sng" w="38100">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 name="Google Shape;83;p16"/>
          <p:cNvSpPr/>
          <p:nvPr/>
        </p:nvSpPr>
        <p:spPr>
          <a:xfrm>
            <a:off x="411700" y="1169063"/>
            <a:ext cx="1797900" cy="1782300"/>
          </a:xfrm>
          <a:prstGeom prst="rect">
            <a:avLst/>
          </a:prstGeom>
          <a:noFill/>
          <a:ln cap="flat" cmpd="sng" w="38100">
            <a:solidFill>
              <a:srgbClr val="FF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 name="Google Shape;84;p16"/>
          <p:cNvSpPr txBox="1"/>
          <p:nvPr/>
        </p:nvSpPr>
        <p:spPr>
          <a:xfrm>
            <a:off x="618850" y="1282487"/>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0000"/>
                </a:solidFill>
              </a:rPr>
              <a:t>Zero Shot</a:t>
            </a:r>
            <a:endParaRPr sz="1800">
              <a:solidFill>
                <a:srgbClr val="FF0000"/>
              </a:solidFill>
            </a:endParaRPr>
          </a:p>
          <a:p>
            <a:pPr indent="0" lvl="0" marL="0" rtl="0" algn="ctr">
              <a:spcBef>
                <a:spcPts val="0"/>
              </a:spcBef>
              <a:spcAft>
                <a:spcPts val="0"/>
              </a:spcAft>
              <a:buNone/>
            </a:pPr>
            <a:r>
              <a:rPr lang="en" sz="1800">
                <a:solidFill>
                  <a:srgbClr val="FF0000"/>
                </a:solidFill>
              </a:rPr>
              <a:t>Prompting</a:t>
            </a:r>
            <a:endParaRPr sz="1800">
              <a:solidFill>
                <a:srgbClr val="FF0000"/>
              </a:solidFill>
            </a:endParaRPr>
          </a:p>
          <a:p>
            <a:pPr indent="0" lvl="0" marL="0" rtl="0" algn="ctr">
              <a:spcBef>
                <a:spcPts val="0"/>
              </a:spcBef>
              <a:spcAft>
                <a:spcPts val="0"/>
              </a:spcAft>
              <a:buNone/>
            </a:pPr>
            <a:r>
              <a:rPr lang="en" sz="1800">
                <a:solidFill>
                  <a:srgbClr val="FF0000"/>
                </a:solidFill>
              </a:rPr>
              <a:t>&amp;</a:t>
            </a:r>
            <a:endParaRPr sz="1800">
              <a:solidFill>
                <a:srgbClr val="FF0000"/>
              </a:solidFill>
            </a:endParaRPr>
          </a:p>
          <a:p>
            <a:pPr indent="0" lvl="0" marL="0" rtl="0" algn="ctr">
              <a:spcBef>
                <a:spcPts val="0"/>
              </a:spcBef>
              <a:spcAft>
                <a:spcPts val="0"/>
              </a:spcAft>
              <a:buNone/>
            </a:pPr>
            <a:r>
              <a:rPr lang="en" sz="1800">
                <a:solidFill>
                  <a:srgbClr val="FF0000"/>
                </a:solidFill>
              </a:rPr>
              <a:t>Few Shot</a:t>
            </a:r>
            <a:endParaRPr sz="1800">
              <a:solidFill>
                <a:srgbClr val="FF0000"/>
              </a:solidFill>
            </a:endParaRPr>
          </a:p>
          <a:p>
            <a:pPr indent="0" lvl="0" marL="0" rtl="0" algn="ctr">
              <a:spcBef>
                <a:spcPts val="0"/>
              </a:spcBef>
              <a:spcAft>
                <a:spcPts val="0"/>
              </a:spcAft>
              <a:buNone/>
            </a:pPr>
            <a:r>
              <a:rPr lang="en" sz="1800">
                <a:solidFill>
                  <a:srgbClr val="FF0000"/>
                </a:solidFill>
              </a:rPr>
              <a:t>Prompting</a:t>
            </a:r>
            <a:endParaRPr sz="1800">
              <a:solidFill>
                <a:srgbClr val="FF0000"/>
              </a:solidFill>
            </a:endParaRPr>
          </a:p>
        </p:txBody>
      </p:sp>
      <p:sp>
        <p:nvSpPr>
          <p:cNvPr id="85" name="Google Shape;85;p16"/>
          <p:cNvSpPr txBox="1"/>
          <p:nvPr/>
        </p:nvSpPr>
        <p:spPr>
          <a:xfrm>
            <a:off x="2750850" y="1282487"/>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00FFFF"/>
                </a:solidFill>
              </a:rPr>
              <a:t>Persona Pattern Prompting</a:t>
            </a:r>
            <a:endParaRPr sz="2000">
              <a:solidFill>
                <a:srgbClr val="00FFFF"/>
              </a:solidFill>
            </a:endParaRPr>
          </a:p>
        </p:txBody>
      </p:sp>
      <p:sp>
        <p:nvSpPr>
          <p:cNvPr id="86" name="Google Shape;86;p16"/>
          <p:cNvSpPr txBox="1"/>
          <p:nvPr/>
        </p:nvSpPr>
        <p:spPr>
          <a:xfrm>
            <a:off x="4882850" y="1282487"/>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00FF"/>
                </a:solidFill>
              </a:rPr>
              <a:t>Constraint </a:t>
            </a:r>
            <a:endParaRPr sz="2000">
              <a:solidFill>
                <a:srgbClr val="FF00FF"/>
              </a:solidFill>
            </a:endParaRPr>
          </a:p>
          <a:p>
            <a:pPr indent="0" lvl="0" marL="0" rtl="0" algn="ctr">
              <a:spcBef>
                <a:spcPts val="0"/>
              </a:spcBef>
              <a:spcAft>
                <a:spcPts val="0"/>
              </a:spcAft>
              <a:buNone/>
            </a:pPr>
            <a:r>
              <a:rPr lang="en" sz="2000">
                <a:solidFill>
                  <a:srgbClr val="FF00FF"/>
                </a:solidFill>
              </a:rPr>
              <a:t>Based </a:t>
            </a:r>
            <a:endParaRPr sz="2000">
              <a:solidFill>
                <a:srgbClr val="FF00FF"/>
              </a:solidFill>
            </a:endParaRPr>
          </a:p>
          <a:p>
            <a:pPr indent="0" lvl="0" marL="0" rtl="0" algn="ctr">
              <a:spcBef>
                <a:spcPts val="0"/>
              </a:spcBef>
              <a:spcAft>
                <a:spcPts val="0"/>
              </a:spcAft>
              <a:buNone/>
            </a:pPr>
            <a:r>
              <a:rPr lang="en" sz="2000">
                <a:solidFill>
                  <a:srgbClr val="FF00FF"/>
                </a:solidFill>
              </a:rPr>
              <a:t>Prompting</a:t>
            </a:r>
            <a:endParaRPr sz="2000">
              <a:solidFill>
                <a:srgbClr val="FF00FF"/>
              </a:solidFill>
            </a:endParaRPr>
          </a:p>
        </p:txBody>
      </p:sp>
      <p:sp>
        <p:nvSpPr>
          <p:cNvPr id="87" name="Google Shape;87;p16"/>
          <p:cNvSpPr txBox="1"/>
          <p:nvPr/>
        </p:nvSpPr>
        <p:spPr>
          <a:xfrm>
            <a:off x="7044175" y="1282487"/>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00FF00"/>
                </a:solidFill>
              </a:rPr>
              <a:t>Iterative</a:t>
            </a:r>
            <a:endParaRPr sz="2000">
              <a:solidFill>
                <a:srgbClr val="00FF00"/>
              </a:solidFill>
            </a:endParaRPr>
          </a:p>
          <a:p>
            <a:pPr indent="0" lvl="0" marL="0" rtl="0" algn="ctr">
              <a:spcBef>
                <a:spcPts val="0"/>
              </a:spcBef>
              <a:spcAft>
                <a:spcPts val="0"/>
              </a:spcAft>
              <a:buNone/>
            </a:pPr>
            <a:r>
              <a:rPr lang="en" sz="2000">
                <a:solidFill>
                  <a:srgbClr val="00FF00"/>
                </a:solidFill>
              </a:rPr>
              <a:t>Prompting</a:t>
            </a:r>
            <a:endParaRPr sz="2000">
              <a:solidFill>
                <a:srgbClr val="00FF00"/>
              </a:solidFill>
            </a:endParaRPr>
          </a:p>
        </p:txBody>
      </p:sp>
      <p:sp>
        <p:nvSpPr>
          <p:cNvPr id="88" name="Google Shape;88;p16"/>
          <p:cNvSpPr txBox="1"/>
          <p:nvPr/>
        </p:nvSpPr>
        <p:spPr>
          <a:xfrm>
            <a:off x="618850" y="3334612"/>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rgbClr val="9900FF"/>
                </a:solidFill>
              </a:rPr>
              <a:t>Contextual</a:t>
            </a:r>
            <a:endParaRPr sz="1900">
              <a:solidFill>
                <a:srgbClr val="9900FF"/>
              </a:solidFill>
            </a:endParaRPr>
          </a:p>
          <a:p>
            <a:pPr indent="0" lvl="0" marL="0" rtl="0" algn="ctr">
              <a:spcBef>
                <a:spcPts val="0"/>
              </a:spcBef>
              <a:spcAft>
                <a:spcPts val="0"/>
              </a:spcAft>
              <a:buNone/>
            </a:pPr>
            <a:r>
              <a:rPr lang="en" sz="1900">
                <a:solidFill>
                  <a:srgbClr val="9900FF"/>
                </a:solidFill>
              </a:rPr>
              <a:t>Prompting</a:t>
            </a:r>
            <a:endParaRPr sz="1900">
              <a:solidFill>
                <a:srgbClr val="9900FF"/>
              </a:solidFill>
            </a:endParaRPr>
          </a:p>
        </p:txBody>
      </p:sp>
      <p:sp>
        <p:nvSpPr>
          <p:cNvPr id="89" name="Google Shape;89;p16"/>
          <p:cNvSpPr txBox="1"/>
          <p:nvPr/>
        </p:nvSpPr>
        <p:spPr>
          <a:xfrm>
            <a:off x="2760625" y="3334612"/>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lt1"/>
                </a:solidFill>
              </a:rPr>
              <a:t>Chain of</a:t>
            </a:r>
            <a:endParaRPr sz="2000">
              <a:solidFill>
                <a:schemeClr val="lt1"/>
              </a:solidFill>
            </a:endParaRPr>
          </a:p>
          <a:p>
            <a:pPr indent="0" lvl="0" marL="0" rtl="0" algn="ctr">
              <a:spcBef>
                <a:spcPts val="0"/>
              </a:spcBef>
              <a:spcAft>
                <a:spcPts val="0"/>
              </a:spcAft>
              <a:buNone/>
            </a:pPr>
            <a:r>
              <a:rPr lang="en" sz="2000">
                <a:solidFill>
                  <a:schemeClr val="lt1"/>
                </a:solidFill>
              </a:rPr>
              <a:t>Thought</a:t>
            </a:r>
            <a:endParaRPr sz="2000">
              <a:solidFill>
                <a:schemeClr val="lt1"/>
              </a:solidFill>
            </a:endParaRPr>
          </a:p>
          <a:p>
            <a:pPr indent="0" lvl="0" marL="0" rtl="0" algn="ctr">
              <a:spcBef>
                <a:spcPts val="0"/>
              </a:spcBef>
              <a:spcAft>
                <a:spcPts val="0"/>
              </a:spcAft>
              <a:buNone/>
            </a:pPr>
            <a:r>
              <a:rPr lang="en" sz="2000">
                <a:solidFill>
                  <a:schemeClr val="lt1"/>
                </a:solidFill>
              </a:rPr>
              <a:t>CoT</a:t>
            </a:r>
            <a:endParaRPr sz="2000">
              <a:solidFill>
                <a:schemeClr val="lt1"/>
              </a:solidFill>
            </a:endParaRPr>
          </a:p>
          <a:p>
            <a:pPr indent="0" lvl="0" marL="0" rtl="0" algn="ctr">
              <a:spcBef>
                <a:spcPts val="0"/>
              </a:spcBef>
              <a:spcAft>
                <a:spcPts val="0"/>
              </a:spcAft>
              <a:buNone/>
            </a:pPr>
            <a:r>
              <a:rPr lang="en" sz="2000">
                <a:solidFill>
                  <a:schemeClr val="lt1"/>
                </a:solidFill>
              </a:rPr>
              <a:t>Prompting</a:t>
            </a:r>
            <a:endParaRPr sz="2000">
              <a:solidFill>
                <a:schemeClr val="lt1"/>
              </a:solidFill>
            </a:endParaRPr>
          </a:p>
        </p:txBody>
      </p:sp>
      <p:sp>
        <p:nvSpPr>
          <p:cNvPr id="90" name="Google Shape;90;p16"/>
          <p:cNvSpPr txBox="1"/>
          <p:nvPr/>
        </p:nvSpPr>
        <p:spPr>
          <a:xfrm>
            <a:off x="4902400" y="3334612"/>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accent4"/>
                </a:solidFill>
              </a:rPr>
              <a:t>Tree Of</a:t>
            </a:r>
            <a:endParaRPr sz="2000">
              <a:solidFill>
                <a:schemeClr val="accent4"/>
              </a:solidFill>
            </a:endParaRPr>
          </a:p>
          <a:p>
            <a:pPr indent="0" lvl="0" marL="0" rtl="0" algn="ctr">
              <a:spcBef>
                <a:spcPts val="0"/>
              </a:spcBef>
              <a:spcAft>
                <a:spcPts val="0"/>
              </a:spcAft>
              <a:buNone/>
            </a:pPr>
            <a:r>
              <a:rPr lang="en" sz="2000">
                <a:solidFill>
                  <a:schemeClr val="accent4"/>
                </a:solidFill>
              </a:rPr>
              <a:t>Thought</a:t>
            </a:r>
            <a:endParaRPr sz="2000">
              <a:solidFill>
                <a:schemeClr val="accent4"/>
              </a:solidFill>
            </a:endParaRPr>
          </a:p>
          <a:p>
            <a:pPr indent="0" lvl="0" marL="0" rtl="0" algn="ctr">
              <a:spcBef>
                <a:spcPts val="0"/>
              </a:spcBef>
              <a:spcAft>
                <a:spcPts val="0"/>
              </a:spcAft>
              <a:buNone/>
            </a:pPr>
            <a:r>
              <a:rPr lang="en" sz="2000">
                <a:solidFill>
                  <a:schemeClr val="accent4"/>
                </a:solidFill>
              </a:rPr>
              <a:t>Prompting</a:t>
            </a:r>
            <a:endParaRPr sz="2000">
              <a:solidFill>
                <a:schemeClr val="accent4"/>
              </a:solidFill>
            </a:endParaRPr>
          </a:p>
        </p:txBody>
      </p:sp>
      <p:sp>
        <p:nvSpPr>
          <p:cNvPr id="91" name="Google Shape;91;p16"/>
          <p:cNvSpPr txBox="1"/>
          <p:nvPr/>
        </p:nvSpPr>
        <p:spPr>
          <a:xfrm>
            <a:off x="7014850" y="3334612"/>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00"/>
                </a:solidFill>
              </a:rPr>
              <a:t>Perso</a:t>
            </a:r>
            <a:endParaRPr sz="2000">
              <a:solidFill>
                <a:srgbClr val="FF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17"/>
          <p:cNvPicPr preferRelativeResize="0"/>
          <p:nvPr/>
        </p:nvPicPr>
        <p:blipFill>
          <a:blip r:embed="rId3">
            <a:alphaModFix/>
          </a:blip>
          <a:stretch>
            <a:fillRect/>
          </a:stretch>
        </p:blipFill>
        <p:spPr>
          <a:xfrm>
            <a:off x="-42357" y="-600625"/>
            <a:ext cx="9228708" cy="5931725"/>
          </a:xfrm>
          <a:prstGeom prst="rect">
            <a:avLst/>
          </a:prstGeom>
          <a:noFill/>
          <a:ln>
            <a:noFill/>
          </a:ln>
        </p:spPr>
      </p:pic>
      <p:sp>
        <p:nvSpPr>
          <p:cNvPr id="97" name="Google Shape;97;p17"/>
          <p:cNvSpPr txBox="1"/>
          <p:nvPr>
            <p:ph type="title"/>
          </p:nvPr>
        </p:nvSpPr>
        <p:spPr>
          <a:xfrm>
            <a:off x="311700" y="854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latin typeface="Merriweather"/>
                <a:ea typeface="Merriweather"/>
                <a:cs typeface="Merriweather"/>
                <a:sym typeface="Merriweather"/>
              </a:rPr>
              <a:t>Les différents </a:t>
            </a:r>
            <a:r>
              <a:rPr b="1" lang="en" sz="3577">
                <a:solidFill>
                  <a:schemeClr val="lt1"/>
                </a:solidFill>
                <a:latin typeface="Merriweather"/>
                <a:ea typeface="Merriweather"/>
                <a:cs typeface="Merriweather"/>
                <a:sym typeface="Merriweather"/>
              </a:rPr>
              <a:t>“use cases”</a:t>
            </a:r>
            <a:endParaRPr b="1" sz="3577">
              <a:solidFill>
                <a:schemeClr val="lt1"/>
              </a:solidFill>
              <a:latin typeface="Merriweather"/>
              <a:ea typeface="Merriweather"/>
              <a:cs typeface="Merriweather"/>
              <a:sym typeface="Merriweather"/>
            </a:endParaRPr>
          </a:p>
        </p:txBody>
      </p:sp>
      <p:sp>
        <p:nvSpPr>
          <p:cNvPr id="98" name="Google Shape;98;p17"/>
          <p:cNvSpPr/>
          <p:nvPr/>
        </p:nvSpPr>
        <p:spPr>
          <a:xfrm>
            <a:off x="2553475" y="3221188"/>
            <a:ext cx="1797900" cy="1782300"/>
          </a:xfrm>
          <a:prstGeom prst="rect">
            <a:avLst/>
          </a:prstGeom>
          <a:no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 name="Google Shape;99;p17"/>
          <p:cNvSpPr/>
          <p:nvPr/>
        </p:nvSpPr>
        <p:spPr>
          <a:xfrm>
            <a:off x="4695250" y="3221188"/>
            <a:ext cx="1797900" cy="1782300"/>
          </a:xfrm>
          <a:prstGeom prst="rect">
            <a:avLst/>
          </a:prstGeom>
          <a:no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7"/>
          <p:cNvSpPr/>
          <p:nvPr/>
        </p:nvSpPr>
        <p:spPr>
          <a:xfrm>
            <a:off x="411688" y="3221188"/>
            <a:ext cx="1797900" cy="1782300"/>
          </a:xfrm>
          <a:prstGeom prst="rect">
            <a:avLst/>
          </a:prstGeom>
          <a:noFill/>
          <a:ln cap="flat" cmpd="sng" w="38100">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 name="Google Shape;101;p17"/>
          <p:cNvSpPr/>
          <p:nvPr/>
        </p:nvSpPr>
        <p:spPr>
          <a:xfrm>
            <a:off x="6837025" y="3221188"/>
            <a:ext cx="1797900" cy="17823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2" name="Google Shape;102;p17"/>
          <p:cNvSpPr/>
          <p:nvPr/>
        </p:nvSpPr>
        <p:spPr>
          <a:xfrm>
            <a:off x="2543688" y="1169075"/>
            <a:ext cx="1797900" cy="1782300"/>
          </a:xfrm>
          <a:prstGeom prst="rect">
            <a:avLst/>
          </a:prstGeom>
          <a:noFill/>
          <a:ln cap="flat" cmpd="sng" w="381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3" name="Google Shape;103;p17"/>
          <p:cNvSpPr/>
          <p:nvPr/>
        </p:nvSpPr>
        <p:spPr>
          <a:xfrm>
            <a:off x="4675700" y="1169075"/>
            <a:ext cx="1797900" cy="1782300"/>
          </a:xfrm>
          <a:prstGeom prst="rect">
            <a:avLst/>
          </a:prstGeom>
          <a:noFill/>
          <a:ln cap="flat" cmpd="sng" w="381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4" name="Google Shape;104;p17"/>
          <p:cNvSpPr/>
          <p:nvPr/>
        </p:nvSpPr>
        <p:spPr>
          <a:xfrm>
            <a:off x="6807700" y="1169063"/>
            <a:ext cx="1797900" cy="1782300"/>
          </a:xfrm>
          <a:prstGeom prst="rect">
            <a:avLst/>
          </a:prstGeom>
          <a:noFill/>
          <a:ln cap="flat" cmpd="sng" w="38100">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5" name="Google Shape;105;p17"/>
          <p:cNvSpPr/>
          <p:nvPr/>
        </p:nvSpPr>
        <p:spPr>
          <a:xfrm>
            <a:off x="411700" y="1169063"/>
            <a:ext cx="1797900" cy="1782300"/>
          </a:xfrm>
          <a:prstGeom prst="rect">
            <a:avLst/>
          </a:prstGeom>
          <a:noFill/>
          <a:ln cap="flat" cmpd="sng" w="38100">
            <a:solidFill>
              <a:srgbClr val="FF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 name="Google Shape;106;p17"/>
          <p:cNvSpPr txBox="1"/>
          <p:nvPr/>
        </p:nvSpPr>
        <p:spPr>
          <a:xfrm>
            <a:off x="618850" y="1282487"/>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0000"/>
                </a:solidFill>
              </a:rPr>
              <a:t>Prompting</a:t>
            </a:r>
            <a:endParaRPr sz="1800">
              <a:solidFill>
                <a:srgbClr val="FF0000"/>
              </a:solidFill>
            </a:endParaRPr>
          </a:p>
          <a:p>
            <a:pPr indent="0" lvl="0" marL="0" rtl="0" algn="ctr">
              <a:spcBef>
                <a:spcPts val="0"/>
              </a:spcBef>
              <a:spcAft>
                <a:spcPts val="0"/>
              </a:spcAft>
              <a:buNone/>
            </a:pPr>
            <a:r>
              <a:rPr lang="en" sz="1800">
                <a:solidFill>
                  <a:srgbClr val="FF0000"/>
                </a:solidFill>
              </a:rPr>
              <a:t>Sans Exp</a:t>
            </a:r>
            <a:endParaRPr sz="1800">
              <a:solidFill>
                <a:srgbClr val="FF0000"/>
              </a:solidFill>
            </a:endParaRPr>
          </a:p>
          <a:p>
            <a:pPr indent="0" lvl="0" marL="0" rtl="0" algn="ctr">
              <a:spcBef>
                <a:spcPts val="0"/>
              </a:spcBef>
              <a:spcAft>
                <a:spcPts val="0"/>
              </a:spcAft>
              <a:buNone/>
            </a:pPr>
            <a:r>
              <a:rPr lang="en" sz="1800">
                <a:solidFill>
                  <a:srgbClr val="FF0000"/>
                </a:solidFill>
              </a:rPr>
              <a:t>&amp;</a:t>
            </a:r>
            <a:endParaRPr sz="1800">
              <a:solidFill>
                <a:srgbClr val="FF0000"/>
              </a:solidFill>
            </a:endParaRPr>
          </a:p>
          <a:p>
            <a:pPr indent="0" lvl="0" marL="0" rtl="0" algn="ctr">
              <a:spcBef>
                <a:spcPts val="0"/>
              </a:spcBef>
              <a:spcAft>
                <a:spcPts val="0"/>
              </a:spcAft>
              <a:buNone/>
            </a:pPr>
            <a:r>
              <a:rPr lang="en" sz="1800">
                <a:solidFill>
                  <a:srgbClr val="FF0000"/>
                </a:solidFill>
              </a:rPr>
              <a:t>Prompting</a:t>
            </a:r>
            <a:endParaRPr sz="1800">
              <a:solidFill>
                <a:srgbClr val="FF0000"/>
              </a:solidFill>
            </a:endParaRPr>
          </a:p>
          <a:p>
            <a:pPr indent="0" lvl="0" marL="0" rtl="0" algn="ctr">
              <a:spcBef>
                <a:spcPts val="0"/>
              </a:spcBef>
              <a:spcAft>
                <a:spcPts val="0"/>
              </a:spcAft>
              <a:buNone/>
            </a:pPr>
            <a:r>
              <a:rPr lang="en" sz="1800">
                <a:solidFill>
                  <a:srgbClr val="FF0000"/>
                </a:solidFill>
              </a:rPr>
              <a:t>Avec Exp</a:t>
            </a:r>
            <a:endParaRPr sz="1800">
              <a:solidFill>
                <a:srgbClr val="FF0000"/>
              </a:solidFill>
            </a:endParaRPr>
          </a:p>
        </p:txBody>
      </p:sp>
      <p:sp>
        <p:nvSpPr>
          <p:cNvPr id="107" name="Google Shape;107;p17"/>
          <p:cNvSpPr txBox="1"/>
          <p:nvPr/>
        </p:nvSpPr>
        <p:spPr>
          <a:xfrm>
            <a:off x="2750850" y="1282487"/>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00FFFF"/>
                </a:solidFill>
              </a:rPr>
              <a:t>Donner un </a:t>
            </a:r>
            <a:endParaRPr sz="2000">
              <a:solidFill>
                <a:srgbClr val="00FFFF"/>
              </a:solidFill>
            </a:endParaRPr>
          </a:p>
          <a:p>
            <a:pPr indent="0" lvl="0" marL="0" rtl="0" algn="ctr">
              <a:spcBef>
                <a:spcPts val="0"/>
              </a:spcBef>
              <a:spcAft>
                <a:spcPts val="0"/>
              </a:spcAft>
              <a:buNone/>
            </a:pPr>
            <a:r>
              <a:rPr lang="en" sz="2000">
                <a:solidFill>
                  <a:srgbClr val="00FFFF"/>
                </a:solidFill>
              </a:rPr>
              <a:t>Rôle</a:t>
            </a:r>
            <a:r>
              <a:rPr lang="en" sz="2000">
                <a:solidFill>
                  <a:srgbClr val="00FFFF"/>
                </a:solidFill>
              </a:rPr>
              <a:t> Prompting</a:t>
            </a:r>
            <a:endParaRPr sz="2000">
              <a:solidFill>
                <a:srgbClr val="00FFFF"/>
              </a:solidFill>
            </a:endParaRPr>
          </a:p>
        </p:txBody>
      </p:sp>
      <p:sp>
        <p:nvSpPr>
          <p:cNvPr id="108" name="Google Shape;108;p17"/>
          <p:cNvSpPr txBox="1"/>
          <p:nvPr/>
        </p:nvSpPr>
        <p:spPr>
          <a:xfrm>
            <a:off x="4779350" y="1282475"/>
            <a:ext cx="1590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00FF"/>
                </a:solidFill>
              </a:rPr>
              <a:t>Baser sur </a:t>
            </a:r>
            <a:endParaRPr sz="2000">
              <a:solidFill>
                <a:srgbClr val="FF00FF"/>
              </a:solidFill>
            </a:endParaRPr>
          </a:p>
          <a:p>
            <a:pPr indent="0" lvl="0" marL="0" rtl="0" algn="ctr">
              <a:spcBef>
                <a:spcPts val="0"/>
              </a:spcBef>
              <a:spcAft>
                <a:spcPts val="0"/>
              </a:spcAft>
              <a:buNone/>
            </a:pPr>
            <a:r>
              <a:rPr lang="en" sz="2000">
                <a:solidFill>
                  <a:srgbClr val="FF00FF"/>
                </a:solidFill>
              </a:rPr>
              <a:t>Contraintes</a:t>
            </a:r>
            <a:endParaRPr sz="2000">
              <a:solidFill>
                <a:srgbClr val="FF00FF"/>
              </a:solidFill>
            </a:endParaRPr>
          </a:p>
          <a:p>
            <a:pPr indent="0" lvl="0" marL="0" rtl="0" algn="ctr">
              <a:spcBef>
                <a:spcPts val="0"/>
              </a:spcBef>
              <a:spcAft>
                <a:spcPts val="0"/>
              </a:spcAft>
              <a:buNone/>
            </a:pPr>
            <a:r>
              <a:rPr lang="en" sz="2000">
                <a:solidFill>
                  <a:srgbClr val="FF00FF"/>
                </a:solidFill>
              </a:rPr>
              <a:t>Prompting</a:t>
            </a:r>
            <a:endParaRPr sz="2000">
              <a:solidFill>
                <a:srgbClr val="FF00FF"/>
              </a:solidFill>
            </a:endParaRPr>
          </a:p>
        </p:txBody>
      </p:sp>
      <p:sp>
        <p:nvSpPr>
          <p:cNvPr id="109" name="Google Shape;109;p17"/>
          <p:cNvSpPr txBox="1"/>
          <p:nvPr/>
        </p:nvSpPr>
        <p:spPr>
          <a:xfrm>
            <a:off x="6837025" y="1282475"/>
            <a:ext cx="16887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00FF00"/>
                </a:solidFill>
              </a:rPr>
              <a:t>Intérrogation</a:t>
            </a:r>
            <a:endParaRPr sz="2000">
              <a:solidFill>
                <a:srgbClr val="00FF00"/>
              </a:solidFill>
            </a:endParaRPr>
          </a:p>
          <a:p>
            <a:pPr indent="0" lvl="0" marL="0" rtl="0" algn="ctr">
              <a:spcBef>
                <a:spcPts val="0"/>
              </a:spcBef>
              <a:spcAft>
                <a:spcPts val="0"/>
              </a:spcAft>
              <a:buNone/>
            </a:pPr>
            <a:r>
              <a:rPr lang="en" sz="2000">
                <a:solidFill>
                  <a:srgbClr val="00FF00"/>
                </a:solidFill>
              </a:rPr>
              <a:t>Itérative</a:t>
            </a:r>
            <a:endParaRPr sz="2000">
              <a:solidFill>
                <a:srgbClr val="00FF00"/>
              </a:solidFill>
            </a:endParaRPr>
          </a:p>
          <a:p>
            <a:pPr indent="0" lvl="0" marL="0" rtl="0" algn="ctr">
              <a:spcBef>
                <a:spcPts val="0"/>
              </a:spcBef>
              <a:spcAft>
                <a:spcPts val="0"/>
              </a:spcAft>
              <a:buNone/>
            </a:pPr>
            <a:r>
              <a:rPr lang="en" sz="2000">
                <a:solidFill>
                  <a:srgbClr val="00FF00"/>
                </a:solidFill>
              </a:rPr>
              <a:t>Prompting</a:t>
            </a:r>
            <a:endParaRPr sz="2000">
              <a:solidFill>
                <a:srgbClr val="00FF00"/>
              </a:solidFill>
            </a:endParaRPr>
          </a:p>
        </p:txBody>
      </p:sp>
      <p:sp>
        <p:nvSpPr>
          <p:cNvPr id="110" name="Google Shape;110;p17"/>
          <p:cNvSpPr txBox="1"/>
          <p:nvPr/>
        </p:nvSpPr>
        <p:spPr>
          <a:xfrm>
            <a:off x="466300" y="3334600"/>
            <a:ext cx="16887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rgbClr val="9900FF"/>
                </a:solidFill>
              </a:rPr>
              <a:t>Prompting</a:t>
            </a:r>
            <a:endParaRPr sz="1900">
              <a:solidFill>
                <a:srgbClr val="9900FF"/>
              </a:solidFill>
            </a:endParaRPr>
          </a:p>
          <a:p>
            <a:pPr indent="0" lvl="0" marL="0" rtl="0" algn="ctr">
              <a:spcBef>
                <a:spcPts val="0"/>
              </a:spcBef>
              <a:spcAft>
                <a:spcPts val="0"/>
              </a:spcAft>
              <a:buNone/>
            </a:pPr>
            <a:r>
              <a:rPr lang="en" sz="1900">
                <a:solidFill>
                  <a:srgbClr val="9900FF"/>
                </a:solidFill>
              </a:rPr>
              <a:t>Contextuelle</a:t>
            </a:r>
            <a:endParaRPr sz="1900">
              <a:solidFill>
                <a:srgbClr val="9900FF"/>
              </a:solidFill>
            </a:endParaRPr>
          </a:p>
        </p:txBody>
      </p:sp>
      <p:sp>
        <p:nvSpPr>
          <p:cNvPr id="111" name="Google Shape;111;p17"/>
          <p:cNvSpPr txBox="1"/>
          <p:nvPr/>
        </p:nvSpPr>
        <p:spPr>
          <a:xfrm>
            <a:off x="2760625" y="3334612"/>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lt1"/>
                </a:solidFill>
              </a:rPr>
              <a:t>Chaine de </a:t>
            </a:r>
            <a:endParaRPr sz="2000">
              <a:solidFill>
                <a:schemeClr val="lt1"/>
              </a:solidFill>
            </a:endParaRPr>
          </a:p>
          <a:p>
            <a:pPr indent="0" lvl="0" marL="0" rtl="0" algn="ctr">
              <a:spcBef>
                <a:spcPts val="0"/>
              </a:spcBef>
              <a:spcAft>
                <a:spcPts val="0"/>
              </a:spcAft>
              <a:buNone/>
            </a:pPr>
            <a:r>
              <a:rPr lang="en" sz="2000">
                <a:solidFill>
                  <a:schemeClr val="lt1"/>
                </a:solidFill>
              </a:rPr>
              <a:t>Raisonne-ment</a:t>
            </a:r>
            <a:endParaRPr sz="2000">
              <a:solidFill>
                <a:schemeClr val="lt1"/>
              </a:solidFill>
            </a:endParaRPr>
          </a:p>
          <a:p>
            <a:pPr indent="0" lvl="0" marL="0" rtl="0" algn="ctr">
              <a:spcBef>
                <a:spcPts val="0"/>
              </a:spcBef>
              <a:spcAft>
                <a:spcPts val="0"/>
              </a:spcAft>
              <a:buNone/>
            </a:pPr>
            <a:r>
              <a:rPr lang="en" sz="2000">
                <a:solidFill>
                  <a:schemeClr val="lt1"/>
                </a:solidFill>
              </a:rPr>
              <a:t>Prompting</a:t>
            </a:r>
            <a:endParaRPr sz="2000">
              <a:solidFill>
                <a:schemeClr val="lt1"/>
              </a:solidFill>
            </a:endParaRPr>
          </a:p>
        </p:txBody>
      </p:sp>
      <p:sp>
        <p:nvSpPr>
          <p:cNvPr id="112" name="Google Shape;112;p17"/>
          <p:cNvSpPr txBox="1"/>
          <p:nvPr/>
        </p:nvSpPr>
        <p:spPr>
          <a:xfrm>
            <a:off x="4902400" y="3334612"/>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accent4"/>
                </a:solidFill>
              </a:rPr>
              <a:t>Arbre de </a:t>
            </a:r>
            <a:endParaRPr sz="2000">
              <a:solidFill>
                <a:schemeClr val="accent4"/>
              </a:solidFill>
            </a:endParaRPr>
          </a:p>
          <a:p>
            <a:pPr indent="0" lvl="0" marL="0" rtl="0" algn="ctr">
              <a:spcBef>
                <a:spcPts val="0"/>
              </a:spcBef>
              <a:spcAft>
                <a:spcPts val="0"/>
              </a:spcAft>
              <a:buNone/>
            </a:pPr>
            <a:r>
              <a:rPr lang="en" sz="2000">
                <a:solidFill>
                  <a:schemeClr val="accent4"/>
                </a:solidFill>
              </a:rPr>
              <a:t>Réflexion</a:t>
            </a:r>
            <a:endParaRPr sz="2000">
              <a:solidFill>
                <a:schemeClr val="accent4"/>
              </a:solidFill>
            </a:endParaRPr>
          </a:p>
          <a:p>
            <a:pPr indent="0" lvl="0" marL="0" rtl="0" algn="ctr">
              <a:spcBef>
                <a:spcPts val="0"/>
              </a:spcBef>
              <a:spcAft>
                <a:spcPts val="0"/>
              </a:spcAft>
              <a:buNone/>
            </a:pPr>
            <a:r>
              <a:rPr lang="en" sz="2000">
                <a:solidFill>
                  <a:schemeClr val="accent4"/>
                </a:solidFill>
              </a:rPr>
              <a:t>Prompting</a:t>
            </a:r>
            <a:endParaRPr sz="2000">
              <a:solidFill>
                <a:schemeClr val="accent4"/>
              </a:solidFill>
            </a:endParaRPr>
          </a:p>
        </p:txBody>
      </p:sp>
      <p:sp>
        <p:nvSpPr>
          <p:cNvPr id="113" name="Google Shape;113;p17"/>
          <p:cNvSpPr txBox="1"/>
          <p:nvPr/>
        </p:nvSpPr>
        <p:spPr>
          <a:xfrm>
            <a:off x="7014850" y="3334612"/>
            <a:ext cx="1383600" cy="15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00"/>
                </a:solidFill>
              </a:rPr>
              <a:t>Perso</a:t>
            </a:r>
            <a:endParaRPr sz="2000">
              <a:solidFill>
                <a:srgbClr val="FFFF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B70101"/>
            </a:gs>
            <a:gs pos="100000">
              <a:srgbClr val="540303"/>
            </a:gs>
          </a:gsLst>
          <a:lin ang="5400012" scaled="0"/>
        </a:gradFill>
      </p:bgPr>
    </p:bg>
    <p:spTree>
      <p:nvGrpSpPr>
        <p:cNvPr id="117" name="Shape 117"/>
        <p:cNvGrpSpPr/>
        <p:nvPr/>
      </p:nvGrpSpPr>
      <p:grpSpPr>
        <a:xfrm>
          <a:off x="0" y="0"/>
          <a:ext cx="0" cy="0"/>
          <a:chOff x="0" y="0"/>
          <a:chExt cx="0" cy="0"/>
        </a:xfrm>
      </p:grpSpPr>
      <p:sp>
        <p:nvSpPr>
          <p:cNvPr id="118" name="Google Shape;118;p18"/>
          <p:cNvSpPr txBox="1"/>
          <p:nvPr>
            <p:ph type="title"/>
          </p:nvPr>
        </p:nvSpPr>
        <p:spPr>
          <a:xfrm>
            <a:off x="311700" y="695175"/>
            <a:ext cx="8520600" cy="572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latin typeface="Merriweather"/>
                <a:ea typeface="Merriweather"/>
                <a:cs typeface="Merriweather"/>
                <a:sym typeface="Merriweather"/>
              </a:rPr>
              <a:t>L’ordre direct ou l’intégration</a:t>
            </a:r>
            <a:endParaRPr>
              <a:solidFill>
                <a:schemeClr val="lt1"/>
              </a:solidFill>
              <a:latin typeface="Merriweather"/>
              <a:ea typeface="Merriweather"/>
              <a:cs typeface="Merriweather"/>
              <a:sym typeface="Merriweather"/>
            </a:endParaRPr>
          </a:p>
        </p:txBody>
      </p:sp>
      <p:pic>
        <p:nvPicPr>
          <p:cNvPr id="119" name="Google Shape;119;p18"/>
          <p:cNvPicPr preferRelativeResize="0"/>
          <p:nvPr/>
        </p:nvPicPr>
        <p:blipFill>
          <a:blip r:embed="rId3">
            <a:alphaModFix/>
          </a:blip>
          <a:stretch>
            <a:fillRect/>
          </a:stretch>
        </p:blipFill>
        <p:spPr>
          <a:xfrm>
            <a:off x="410825" y="2209651"/>
            <a:ext cx="8322351" cy="14192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B70101"/>
            </a:gs>
            <a:gs pos="100000">
              <a:srgbClr val="540303"/>
            </a:gs>
          </a:gsLst>
          <a:lin ang="5400012" scaled="0"/>
        </a:gradFill>
      </p:bgPr>
    </p:bg>
    <p:spTree>
      <p:nvGrpSpPr>
        <p:cNvPr id="123" name="Shape 123"/>
        <p:cNvGrpSpPr/>
        <p:nvPr/>
      </p:nvGrpSpPr>
      <p:grpSpPr>
        <a:xfrm>
          <a:off x="0" y="0"/>
          <a:ext cx="0" cy="0"/>
          <a:chOff x="0" y="0"/>
          <a:chExt cx="0" cy="0"/>
        </a:xfrm>
      </p:grpSpPr>
      <p:sp>
        <p:nvSpPr>
          <p:cNvPr id="124" name="Google Shape;124;p19"/>
          <p:cNvSpPr txBox="1"/>
          <p:nvPr>
            <p:ph type="title"/>
          </p:nvPr>
        </p:nvSpPr>
        <p:spPr>
          <a:xfrm>
            <a:off x="311700" y="695175"/>
            <a:ext cx="8520600" cy="572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latin typeface="Merriweather"/>
                <a:ea typeface="Merriweather"/>
                <a:cs typeface="Merriweather"/>
                <a:sym typeface="Merriweather"/>
              </a:rPr>
              <a:t>L’ordre direct ou l’intégration</a:t>
            </a:r>
            <a:endParaRPr>
              <a:solidFill>
                <a:schemeClr val="lt1"/>
              </a:solidFill>
              <a:latin typeface="Merriweather"/>
              <a:ea typeface="Merriweather"/>
              <a:cs typeface="Merriweather"/>
              <a:sym typeface="Merriweather"/>
            </a:endParaRPr>
          </a:p>
        </p:txBody>
      </p:sp>
      <p:pic>
        <p:nvPicPr>
          <p:cNvPr id="125" name="Google Shape;125;p19"/>
          <p:cNvPicPr preferRelativeResize="0"/>
          <p:nvPr/>
        </p:nvPicPr>
        <p:blipFill>
          <a:blip r:embed="rId3">
            <a:alphaModFix/>
          </a:blip>
          <a:stretch>
            <a:fillRect/>
          </a:stretch>
        </p:blipFill>
        <p:spPr>
          <a:xfrm>
            <a:off x="228674" y="1990475"/>
            <a:ext cx="8686651" cy="17552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D3E9"/>
            </a:gs>
            <a:gs pos="100000">
              <a:srgbClr val="045962"/>
            </a:gs>
          </a:gsLst>
          <a:path path="circle">
            <a:fillToRect b="50%" l="50%" r="50%" t="50%"/>
          </a:path>
          <a:tileRect/>
        </a:gradFill>
      </p:bgPr>
    </p:bg>
    <p:spTree>
      <p:nvGrpSpPr>
        <p:cNvPr id="129" name="Shape 129"/>
        <p:cNvGrpSpPr/>
        <p:nvPr/>
      </p:nvGrpSpPr>
      <p:grpSpPr>
        <a:xfrm>
          <a:off x="0" y="0"/>
          <a:ext cx="0" cy="0"/>
          <a:chOff x="0" y="0"/>
          <a:chExt cx="0" cy="0"/>
        </a:xfrm>
      </p:grpSpPr>
      <p:sp>
        <p:nvSpPr>
          <p:cNvPr id="130" name="Google Shape;130;p20"/>
          <p:cNvSpPr txBox="1"/>
          <p:nvPr>
            <p:ph type="title"/>
          </p:nvPr>
        </p:nvSpPr>
        <p:spPr>
          <a:xfrm>
            <a:off x="311700" y="445025"/>
            <a:ext cx="8520600" cy="572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latin typeface="Merriweather"/>
                <a:ea typeface="Merriweather"/>
                <a:cs typeface="Merriweather"/>
                <a:sym typeface="Merriweather"/>
              </a:rPr>
              <a:t>Le modèle des personnages mystiques :</a:t>
            </a:r>
            <a:endParaRPr>
              <a:solidFill>
                <a:schemeClr val="lt1"/>
              </a:solidFill>
              <a:latin typeface="Merriweather"/>
              <a:ea typeface="Merriweather"/>
              <a:cs typeface="Merriweather"/>
              <a:sym typeface="Merriweather"/>
            </a:endParaRPr>
          </a:p>
        </p:txBody>
      </p:sp>
      <p:pic>
        <p:nvPicPr>
          <p:cNvPr id="131" name="Google Shape;131;p20"/>
          <p:cNvPicPr preferRelativeResize="0"/>
          <p:nvPr/>
        </p:nvPicPr>
        <p:blipFill>
          <a:blip r:embed="rId3">
            <a:alphaModFix/>
          </a:blip>
          <a:stretch>
            <a:fillRect/>
          </a:stretch>
        </p:blipFill>
        <p:spPr>
          <a:xfrm>
            <a:off x="152400" y="1951800"/>
            <a:ext cx="8839201" cy="167380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00FF"/>
            </a:gs>
            <a:gs pos="100000">
              <a:srgbClr val="737373"/>
            </a:gs>
          </a:gsLst>
          <a:path path="circle">
            <a:fillToRect b="50%" l="50%" r="50%" t="50%"/>
          </a:path>
          <a:tileRect/>
        </a:gradFill>
      </p:bgPr>
    </p:bg>
    <p:spTree>
      <p:nvGrpSpPr>
        <p:cNvPr id="135" name="Shape 135"/>
        <p:cNvGrpSpPr/>
        <p:nvPr/>
      </p:nvGrpSpPr>
      <p:grpSpPr>
        <a:xfrm>
          <a:off x="0" y="0"/>
          <a:ext cx="0" cy="0"/>
          <a:chOff x="0" y="0"/>
          <a:chExt cx="0" cy="0"/>
        </a:xfrm>
      </p:grpSpPr>
      <p:sp>
        <p:nvSpPr>
          <p:cNvPr id="136" name="Google Shape;136;p21"/>
          <p:cNvSpPr txBox="1"/>
          <p:nvPr>
            <p:ph type="title"/>
          </p:nvPr>
        </p:nvSpPr>
        <p:spPr>
          <a:xfrm>
            <a:off x="152400" y="445025"/>
            <a:ext cx="8839200" cy="572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latin typeface="Merriweather"/>
                <a:ea typeface="Merriweather"/>
                <a:cs typeface="Merriweather"/>
                <a:sym typeface="Merriweather"/>
              </a:rPr>
              <a:t>Pousser les limites avec du prompting </a:t>
            </a:r>
            <a:r>
              <a:rPr lang="en">
                <a:solidFill>
                  <a:schemeClr val="lt1"/>
                </a:solidFill>
                <a:latin typeface="Merriweather"/>
                <a:ea typeface="Merriweather"/>
                <a:cs typeface="Merriweather"/>
                <a:sym typeface="Merriweather"/>
              </a:rPr>
              <a:t>baser sur</a:t>
            </a:r>
            <a:r>
              <a:rPr lang="en">
                <a:solidFill>
                  <a:schemeClr val="lt1"/>
                </a:solidFill>
                <a:latin typeface="Merriweather"/>
                <a:ea typeface="Merriweather"/>
                <a:cs typeface="Merriweather"/>
                <a:sym typeface="Merriweather"/>
              </a:rPr>
              <a:t> Contraintes</a:t>
            </a:r>
            <a:endParaRPr>
              <a:solidFill>
                <a:schemeClr val="lt1"/>
              </a:solidFill>
              <a:latin typeface="Merriweather"/>
              <a:ea typeface="Merriweather"/>
              <a:cs typeface="Merriweather"/>
              <a:sym typeface="Merriweather"/>
            </a:endParaRPr>
          </a:p>
        </p:txBody>
      </p:sp>
      <p:pic>
        <p:nvPicPr>
          <p:cNvPr id="137" name="Google Shape;137;p21"/>
          <p:cNvPicPr preferRelativeResize="0"/>
          <p:nvPr/>
        </p:nvPicPr>
        <p:blipFill>
          <a:blip r:embed="rId3">
            <a:alphaModFix/>
          </a:blip>
          <a:stretch>
            <a:fillRect/>
          </a:stretch>
        </p:blipFill>
        <p:spPr>
          <a:xfrm>
            <a:off x="152400" y="1170125"/>
            <a:ext cx="8839199" cy="1711718"/>
          </a:xfrm>
          <a:prstGeom prst="rect">
            <a:avLst/>
          </a:prstGeom>
          <a:noFill/>
          <a:ln>
            <a:noFill/>
          </a:ln>
        </p:spPr>
      </p:pic>
      <p:pic>
        <p:nvPicPr>
          <p:cNvPr id="138" name="Google Shape;138;p21"/>
          <p:cNvPicPr preferRelativeResize="0"/>
          <p:nvPr/>
        </p:nvPicPr>
        <p:blipFill>
          <a:blip r:embed="rId4">
            <a:alphaModFix/>
          </a:blip>
          <a:stretch>
            <a:fillRect/>
          </a:stretch>
        </p:blipFill>
        <p:spPr>
          <a:xfrm>
            <a:off x="152400" y="3034243"/>
            <a:ext cx="8839201" cy="139907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FF00"/>
            </a:gs>
            <a:gs pos="100000">
              <a:srgbClr val="737373"/>
            </a:gs>
          </a:gsLst>
          <a:path path="circle">
            <a:fillToRect b="50%" l="50%" r="50%" t="50%"/>
          </a:path>
          <a:tileRect/>
        </a:gradFill>
      </p:bgPr>
    </p:bg>
    <p:spTree>
      <p:nvGrpSpPr>
        <p:cNvPr id="142" name="Shape 142"/>
        <p:cNvGrpSpPr/>
        <p:nvPr/>
      </p:nvGrpSpPr>
      <p:grpSpPr>
        <a:xfrm>
          <a:off x="0" y="0"/>
          <a:ext cx="0" cy="0"/>
          <a:chOff x="0" y="0"/>
          <a:chExt cx="0" cy="0"/>
        </a:xfrm>
      </p:grpSpPr>
      <p:sp>
        <p:nvSpPr>
          <p:cNvPr id="143" name="Google Shape;143;p22"/>
          <p:cNvSpPr txBox="1"/>
          <p:nvPr>
            <p:ph type="title"/>
          </p:nvPr>
        </p:nvSpPr>
        <p:spPr>
          <a:xfrm>
            <a:off x="311700" y="445025"/>
            <a:ext cx="8520600" cy="572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latin typeface="Merriweather"/>
                <a:ea typeface="Merriweather"/>
                <a:cs typeface="Merriweather"/>
                <a:sym typeface="Merriweather"/>
              </a:rPr>
              <a:t>Engager avec son LLM</a:t>
            </a:r>
            <a:endParaRPr>
              <a:solidFill>
                <a:schemeClr val="lt1"/>
              </a:solidFill>
              <a:latin typeface="Merriweather"/>
              <a:ea typeface="Merriweather"/>
              <a:cs typeface="Merriweather"/>
              <a:sym typeface="Merriweather"/>
            </a:endParaRPr>
          </a:p>
        </p:txBody>
      </p:sp>
      <p:pic>
        <p:nvPicPr>
          <p:cNvPr id="144" name="Google Shape;144;p22"/>
          <p:cNvPicPr preferRelativeResize="0"/>
          <p:nvPr/>
        </p:nvPicPr>
        <p:blipFill>
          <a:blip r:embed="rId3">
            <a:alphaModFix/>
          </a:blip>
          <a:stretch>
            <a:fillRect/>
          </a:stretch>
        </p:blipFill>
        <p:spPr>
          <a:xfrm>
            <a:off x="80963" y="1703388"/>
            <a:ext cx="8982075" cy="2124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9900FF"/>
            </a:gs>
            <a:gs pos="100000">
              <a:srgbClr val="737373"/>
            </a:gs>
          </a:gsLst>
          <a:path path="circle">
            <a:fillToRect b="50%" l="50%" r="50%" t="50%"/>
          </a:path>
          <a:tileRect/>
        </a:gradFill>
      </p:bgPr>
    </p:bg>
    <p:spTree>
      <p:nvGrpSpPr>
        <p:cNvPr id="148" name="Shape 148"/>
        <p:cNvGrpSpPr/>
        <p:nvPr/>
      </p:nvGrpSpPr>
      <p:grpSpPr>
        <a:xfrm>
          <a:off x="0" y="0"/>
          <a:ext cx="0" cy="0"/>
          <a:chOff x="0" y="0"/>
          <a:chExt cx="0" cy="0"/>
        </a:xfrm>
      </p:grpSpPr>
      <p:sp>
        <p:nvSpPr>
          <p:cNvPr id="149" name="Google Shape;149;p23"/>
          <p:cNvSpPr txBox="1"/>
          <p:nvPr>
            <p:ph type="title"/>
          </p:nvPr>
        </p:nvSpPr>
        <p:spPr>
          <a:xfrm>
            <a:off x="0" y="475900"/>
            <a:ext cx="9144000" cy="572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latin typeface="Merriweather"/>
                <a:ea typeface="Merriweather"/>
                <a:cs typeface="Merriweather"/>
                <a:sym typeface="Merriweather"/>
              </a:rPr>
              <a:t>Toujours le Contexte dans une histoire c’est primordiale</a:t>
            </a:r>
            <a:endParaRPr>
              <a:solidFill>
                <a:schemeClr val="lt1"/>
              </a:solidFill>
              <a:latin typeface="Merriweather"/>
              <a:ea typeface="Merriweather"/>
              <a:cs typeface="Merriweather"/>
              <a:sym typeface="Merriweather"/>
            </a:endParaRPr>
          </a:p>
        </p:txBody>
      </p:sp>
      <p:pic>
        <p:nvPicPr>
          <p:cNvPr id="150" name="Google Shape;150;p23"/>
          <p:cNvPicPr preferRelativeResize="0"/>
          <p:nvPr/>
        </p:nvPicPr>
        <p:blipFill>
          <a:blip r:embed="rId3">
            <a:alphaModFix/>
          </a:blip>
          <a:stretch>
            <a:fillRect/>
          </a:stretch>
        </p:blipFill>
        <p:spPr>
          <a:xfrm>
            <a:off x="152400" y="1818850"/>
            <a:ext cx="8839200" cy="186822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rgbClr val="737373"/>
            </a:gs>
          </a:gsLst>
          <a:path path="circle">
            <a:fillToRect b="50%" l="50%" r="50%" t="50%"/>
          </a:path>
          <a:tileRect/>
        </a:gradFill>
      </p:bgPr>
    </p:bg>
    <p:spTree>
      <p:nvGrpSpPr>
        <p:cNvPr id="154" name="Shape 154"/>
        <p:cNvGrpSpPr/>
        <p:nvPr/>
      </p:nvGrpSpPr>
      <p:grpSpPr>
        <a:xfrm>
          <a:off x="0" y="0"/>
          <a:ext cx="0" cy="0"/>
          <a:chOff x="0" y="0"/>
          <a:chExt cx="0" cy="0"/>
        </a:xfrm>
      </p:grpSpPr>
      <p:sp>
        <p:nvSpPr>
          <p:cNvPr id="155" name="Google Shape;155;p24"/>
          <p:cNvSpPr txBox="1"/>
          <p:nvPr>
            <p:ph type="title"/>
          </p:nvPr>
        </p:nvSpPr>
        <p:spPr>
          <a:xfrm>
            <a:off x="311700" y="445025"/>
            <a:ext cx="8520600" cy="572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latin typeface="Merriweather"/>
                <a:ea typeface="Merriweather"/>
                <a:cs typeface="Merriweather"/>
                <a:sym typeface="Merriweather"/>
              </a:rPr>
              <a:t>Pousser l’IA a avoir une </a:t>
            </a:r>
            <a:r>
              <a:rPr lang="en">
                <a:solidFill>
                  <a:schemeClr val="lt1"/>
                </a:solidFill>
                <a:latin typeface="Merriweather"/>
                <a:ea typeface="Merriweather"/>
                <a:cs typeface="Merriweather"/>
                <a:sym typeface="Merriweather"/>
              </a:rPr>
              <a:t>Chaîne</a:t>
            </a:r>
            <a:r>
              <a:rPr lang="en">
                <a:solidFill>
                  <a:schemeClr val="lt1"/>
                </a:solidFill>
                <a:latin typeface="Merriweather"/>
                <a:ea typeface="Merriweather"/>
                <a:cs typeface="Merriweather"/>
                <a:sym typeface="Merriweather"/>
              </a:rPr>
              <a:t> de </a:t>
            </a:r>
            <a:r>
              <a:rPr lang="en">
                <a:solidFill>
                  <a:schemeClr val="lt1"/>
                </a:solidFill>
                <a:latin typeface="Merriweather"/>
                <a:ea typeface="Merriweather"/>
                <a:cs typeface="Merriweather"/>
                <a:sym typeface="Merriweather"/>
              </a:rPr>
              <a:t>raisonnements</a:t>
            </a:r>
            <a:endParaRPr>
              <a:solidFill>
                <a:schemeClr val="lt1"/>
              </a:solidFill>
              <a:latin typeface="Merriweather"/>
              <a:ea typeface="Merriweather"/>
              <a:cs typeface="Merriweather"/>
              <a:sym typeface="Merriweather"/>
            </a:endParaRPr>
          </a:p>
        </p:txBody>
      </p:sp>
      <p:pic>
        <p:nvPicPr>
          <p:cNvPr id="156" name="Google Shape;156;p24"/>
          <p:cNvPicPr preferRelativeResize="0"/>
          <p:nvPr/>
        </p:nvPicPr>
        <p:blipFill>
          <a:blip r:embed="rId3">
            <a:alphaModFix/>
          </a:blip>
          <a:stretch>
            <a:fillRect/>
          </a:stretch>
        </p:blipFill>
        <p:spPr>
          <a:xfrm>
            <a:off x="9525" y="1624013"/>
            <a:ext cx="9124950" cy="18954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4"/>
            </a:gs>
            <a:gs pos="100000">
              <a:srgbClr val="737373"/>
            </a:gs>
          </a:gsLst>
          <a:path path="circle">
            <a:fillToRect b="50%" l="50%" r="50%" t="50%"/>
          </a:path>
          <a:tileRect/>
        </a:gradFill>
      </p:bgPr>
    </p:bg>
    <p:spTree>
      <p:nvGrpSpPr>
        <p:cNvPr id="160" name="Shape 160"/>
        <p:cNvGrpSpPr/>
        <p:nvPr/>
      </p:nvGrpSpPr>
      <p:grpSpPr>
        <a:xfrm>
          <a:off x="0" y="0"/>
          <a:ext cx="0" cy="0"/>
          <a:chOff x="0" y="0"/>
          <a:chExt cx="0" cy="0"/>
        </a:xfrm>
      </p:grpSpPr>
      <p:sp>
        <p:nvSpPr>
          <p:cNvPr id="161" name="Google Shape;161;p25"/>
          <p:cNvSpPr txBox="1"/>
          <p:nvPr>
            <p:ph type="title"/>
          </p:nvPr>
        </p:nvSpPr>
        <p:spPr>
          <a:xfrm>
            <a:off x="311700" y="445025"/>
            <a:ext cx="8520600" cy="572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latin typeface="Merriweather"/>
                <a:ea typeface="Merriweather"/>
                <a:cs typeface="Merriweather"/>
                <a:sym typeface="Merriweather"/>
              </a:rPr>
              <a:t>L’arbre </a:t>
            </a:r>
            <a:r>
              <a:rPr lang="en">
                <a:solidFill>
                  <a:schemeClr val="lt1"/>
                </a:solidFill>
                <a:latin typeface="Merriweather"/>
                <a:ea typeface="Merriweather"/>
                <a:cs typeface="Merriweather"/>
                <a:sym typeface="Merriweather"/>
              </a:rPr>
              <a:t>intelligent</a:t>
            </a:r>
            <a:r>
              <a:rPr lang="en">
                <a:solidFill>
                  <a:schemeClr val="lt1"/>
                </a:solidFill>
                <a:latin typeface="Merriweather"/>
                <a:ea typeface="Merriweather"/>
                <a:cs typeface="Merriweather"/>
                <a:sym typeface="Merriweather"/>
              </a:rPr>
              <a:t> </a:t>
            </a:r>
            <a:endParaRPr>
              <a:solidFill>
                <a:schemeClr val="lt1"/>
              </a:solidFill>
              <a:latin typeface="Merriweather"/>
              <a:ea typeface="Merriweather"/>
              <a:cs typeface="Merriweather"/>
              <a:sym typeface="Merriweather"/>
            </a:endParaRPr>
          </a:p>
        </p:txBody>
      </p:sp>
      <p:pic>
        <p:nvPicPr>
          <p:cNvPr id="162" name="Google Shape;162;p25"/>
          <p:cNvPicPr preferRelativeResize="0"/>
          <p:nvPr/>
        </p:nvPicPr>
        <p:blipFill>
          <a:blip r:embed="rId3">
            <a:alphaModFix/>
          </a:blip>
          <a:stretch>
            <a:fillRect/>
          </a:stretch>
        </p:blipFill>
        <p:spPr>
          <a:xfrm>
            <a:off x="152400" y="1448150"/>
            <a:ext cx="8839201" cy="179971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00"/>
            </a:gs>
            <a:gs pos="100000">
              <a:srgbClr val="737373"/>
            </a:gs>
          </a:gsLst>
          <a:path path="circle">
            <a:fillToRect b="50%" l="50%" r="50%" t="50%"/>
          </a:path>
          <a:tileRect/>
        </a:gradFill>
      </p:bgPr>
    </p:bg>
    <p:spTree>
      <p:nvGrpSpPr>
        <p:cNvPr id="166" name="Shape 166"/>
        <p:cNvGrpSpPr/>
        <p:nvPr/>
      </p:nvGrpSpPr>
      <p:grpSpPr>
        <a:xfrm>
          <a:off x="0" y="0"/>
          <a:ext cx="0" cy="0"/>
          <a:chOff x="0" y="0"/>
          <a:chExt cx="0" cy="0"/>
        </a:xfrm>
      </p:grpSpPr>
      <p:sp>
        <p:nvSpPr>
          <p:cNvPr id="167" name="Google Shape;167;p26"/>
          <p:cNvSpPr txBox="1"/>
          <p:nvPr>
            <p:ph type="title"/>
          </p:nvPr>
        </p:nvSpPr>
        <p:spPr>
          <a:xfrm>
            <a:off x="311700" y="445025"/>
            <a:ext cx="8520600" cy="572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latin typeface="Merriweather"/>
                <a:ea typeface="Merriweather"/>
                <a:cs typeface="Merriweather"/>
                <a:sym typeface="Merriweather"/>
              </a:rPr>
              <a:t>Pour le perso :</a:t>
            </a:r>
            <a:endParaRPr>
              <a:solidFill>
                <a:schemeClr val="lt1"/>
              </a:solidFill>
              <a:latin typeface="Merriweather"/>
              <a:ea typeface="Merriweather"/>
              <a:cs typeface="Merriweather"/>
              <a:sym typeface="Merriweather"/>
            </a:endParaRPr>
          </a:p>
        </p:txBody>
      </p:sp>
      <p:pic>
        <p:nvPicPr>
          <p:cNvPr id="168" name="Google Shape;168;p26"/>
          <p:cNvPicPr preferRelativeResize="0"/>
          <p:nvPr/>
        </p:nvPicPr>
        <p:blipFill>
          <a:blip r:embed="rId3">
            <a:alphaModFix/>
          </a:blip>
          <a:stretch>
            <a:fillRect/>
          </a:stretch>
        </p:blipFill>
        <p:spPr>
          <a:xfrm>
            <a:off x="-426050" y="2399775"/>
            <a:ext cx="3101400" cy="3200400"/>
          </a:xfrm>
          <a:prstGeom prst="ellipse">
            <a:avLst/>
          </a:prstGeom>
          <a:noFill/>
          <a:ln>
            <a:noFill/>
          </a:ln>
        </p:spPr>
      </p:pic>
      <p:pic>
        <p:nvPicPr>
          <p:cNvPr id="169" name="Google Shape;169;p26"/>
          <p:cNvPicPr preferRelativeResize="0"/>
          <p:nvPr/>
        </p:nvPicPr>
        <p:blipFill>
          <a:blip r:embed="rId4">
            <a:alphaModFix/>
          </a:blip>
          <a:stretch>
            <a:fillRect/>
          </a:stretch>
        </p:blipFill>
        <p:spPr>
          <a:xfrm>
            <a:off x="6273900" y="72250"/>
            <a:ext cx="2870100" cy="2870100"/>
          </a:xfrm>
          <a:prstGeom prst="flowChartMagneticTape">
            <a:avLst/>
          </a:prstGeom>
          <a:noFill/>
          <a:ln cap="flat" cmpd="sng" w="9525">
            <a:solidFill>
              <a:schemeClr val="lt1"/>
            </a:solidFill>
            <a:prstDash val="solid"/>
            <a:round/>
            <a:headEnd len="sm" w="sm" type="none"/>
            <a:tailEnd len="sm" w="sm" type="none"/>
          </a:ln>
        </p:spPr>
      </p:pic>
      <p:pic>
        <p:nvPicPr>
          <p:cNvPr id="170" name="Google Shape;170;p26"/>
          <p:cNvPicPr preferRelativeResize="0"/>
          <p:nvPr/>
        </p:nvPicPr>
        <p:blipFill>
          <a:blip r:embed="rId5">
            <a:alphaModFix/>
          </a:blip>
          <a:stretch>
            <a:fillRect/>
          </a:stretch>
        </p:blipFill>
        <p:spPr>
          <a:xfrm rot="-1179741">
            <a:off x="-342387" y="-593263"/>
            <a:ext cx="2649275" cy="2649275"/>
          </a:xfrm>
          <a:prstGeom prst="rect">
            <a:avLst/>
          </a:prstGeom>
          <a:noFill/>
          <a:ln>
            <a:noFill/>
          </a:ln>
        </p:spPr>
      </p:pic>
      <p:pic>
        <p:nvPicPr>
          <p:cNvPr id="171" name="Google Shape;171;p26"/>
          <p:cNvPicPr preferRelativeResize="0"/>
          <p:nvPr/>
        </p:nvPicPr>
        <p:blipFill>
          <a:blip r:embed="rId6">
            <a:alphaModFix/>
          </a:blip>
          <a:stretch>
            <a:fillRect/>
          </a:stretch>
        </p:blipFill>
        <p:spPr>
          <a:xfrm>
            <a:off x="5520175" y="2845350"/>
            <a:ext cx="2470825" cy="2470825"/>
          </a:xfrm>
          <a:prstGeom prst="rect">
            <a:avLst/>
          </a:prstGeom>
          <a:noFill/>
          <a:ln>
            <a:noFill/>
          </a:ln>
        </p:spPr>
      </p:pic>
      <p:pic>
        <p:nvPicPr>
          <p:cNvPr id="172" name="Google Shape;172;p26"/>
          <p:cNvPicPr preferRelativeResize="0"/>
          <p:nvPr/>
        </p:nvPicPr>
        <p:blipFill>
          <a:blip r:embed="rId7">
            <a:alphaModFix/>
          </a:blip>
          <a:stretch>
            <a:fillRect/>
          </a:stretch>
        </p:blipFill>
        <p:spPr>
          <a:xfrm>
            <a:off x="3264250" y="1729425"/>
            <a:ext cx="1896349" cy="1896349"/>
          </a:xfrm>
          <a:prstGeom prst="rect">
            <a:avLst/>
          </a:prstGeom>
          <a:noFill/>
          <a:ln>
            <a:noFill/>
          </a:ln>
        </p:spPr>
      </p:pic>
    </p:spTree>
  </p:cSld>
  <p:clrMapOvr>
    <a:masterClrMapping/>
  </p:clrMapOvr>
  <mc:AlternateContent>
    <mc:Choice Requires="p14">
      <p:transition spd="slow" p14:dur="1200">
        <p14:gallery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170"/>
                                        </p:tgtEl>
                                        <p:attrNameLst>
                                          <p:attrName>style.visibility</p:attrName>
                                        </p:attrNameLst>
                                      </p:cBhvr>
                                      <p:to>
                                        <p:strVal val="visible"/>
                                      </p:to>
                                    </p:set>
                                    <p:anim calcmode="lin" valueType="num">
                                      <p:cBhvr additive="base">
                                        <p:cTn dur="1000"/>
                                        <p:tgtEl>
                                          <p:spTgt spid="17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 presetSubtype="8">
                                  <p:stCondLst>
                                    <p:cond delay="0"/>
                                  </p:stCondLst>
                                  <p:childTnLst>
                                    <p:set>
                                      <p:cBhvr>
                                        <p:cTn dur="1" fill="hold">
                                          <p:stCondLst>
                                            <p:cond delay="0"/>
                                          </p:stCondLst>
                                        </p:cTn>
                                        <p:tgtEl>
                                          <p:spTgt spid="168"/>
                                        </p:tgtEl>
                                        <p:attrNameLst>
                                          <p:attrName>style.visibility</p:attrName>
                                        </p:attrNameLst>
                                      </p:cBhvr>
                                      <p:to>
                                        <p:strVal val="visible"/>
                                      </p:to>
                                    </p:set>
                                    <p:anim calcmode="lin" valueType="num">
                                      <p:cBhvr additive="base">
                                        <p:cTn dur="1000"/>
                                        <p:tgtEl>
                                          <p:spTgt spid="168"/>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2" presetSubtype="2">
                                  <p:stCondLst>
                                    <p:cond delay="0"/>
                                  </p:stCondLst>
                                  <p:childTnLst>
                                    <p:set>
                                      <p:cBhvr>
                                        <p:cTn dur="1" fill="hold">
                                          <p:stCondLst>
                                            <p:cond delay="0"/>
                                          </p:stCondLst>
                                        </p:cTn>
                                        <p:tgtEl>
                                          <p:spTgt spid="169"/>
                                        </p:tgtEl>
                                        <p:attrNameLst>
                                          <p:attrName>style.visibility</p:attrName>
                                        </p:attrNameLst>
                                      </p:cBhvr>
                                      <p:to>
                                        <p:strVal val="visible"/>
                                      </p:to>
                                    </p:set>
                                    <p:anim calcmode="lin" valueType="num">
                                      <p:cBhvr additive="base">
                                        <p:cTn dur="1000"/>
                                        <p:tgtEl>
                                          <p:spTgt spid="169"/>
                                        </p:tgtEl>
                                        <p:attrNameLst>
                                          <p:attrName>ppt_x</p:attrName>
                                        </p:attrNameLst>
                                      </p:cBhvr>
                                      <p:tavLst>
                                        <p:tav fmla="" tm="0">
                                          <p:val>
                                            <p:strVal val="#ppt_x+1"/>
                                          </p:val>
                                        </p:tav>
                                        <p:tav fmla="" tm="100000">
                                          <p:val>
                                            <p:strVal val="#ppt_x"/>
                                          </p:val>
                                        </p:tav>
                                      </p:tavLst>
                                    </p:anim>
                                  </p:childTnLst>
                                </p:cTn>
                              </p:par>
                            </p:childTnLst>
                          </p:cTn>
                        </p:par>
                        <p:par>
                          <p:cTn fill="hold">
                            <p:stCondLst>
                              <p:cond delay="3000"/>
                            </p:stCondLst>
                            <p:childTnLst>
                              <p:par>
                                <p:cTn fill="hold" nodeType="afterEffect" presetClass="entr" presetID="2" presetSubtype="2">
                                  <p:stCondLst>
                                    <p:cond delay="0"/>
                                  </p:stCondLst>
                                  <p:childTnLst>
                                    <p:set>
                                      <p:cBhvr>
                                        <p:cTn dur="1" fill="hold">
                                          <p:stCondLst>
                                            <p:cond delay="0"/>
                                          </p:stCondLst>
                                        </p:cTn>
                                        <p:tgtEl>
                                          <p:spTgt spid="171"/>
                                        </p:tgtEl>
                                        <p:attrNameLst>
                                          <p:attrName>style.visibility</p:attrName>
                                        </p:attrNameLst>
                                      </p:cBhvr>
                                      <p:to>
                                        <p:strVal val="visible"/>
                                      </p:to>
                                    </p:set>
                                    <p:anim calcmode="lin" valueType="num">
                                      <p:cBhvr additive="base">
                                        <p:cTn dur="1000"/>
                                        <p:tgtEl>
                                          <p:spTgt spid="171"/>
                                        </p:tgtEl>
                                        <p:attrNameLst>
                                          <p:attrName>ppt_x</p:attrName>
                                        </p:attrNameLst>
                                      </p:cBhvr>
                                      <p:tavLst>
                                        <p:tav fmla="" tm="0">
                                          <p:val>
                                            <p:strVal val="#ppt_x+1"/>
                                          </p:val>
                                        </p:tav>
                                        <p:tav fmla="" tm="100000">
                                          <p:val>
                                            <p:strVal val="#ppt_x"/>
                                          </p:val>
                                        </p:tav>
                                      </p:tavLst>
                                    </p:anim>
                                  </p:childTnLst>
                                </p:cTn>
                              </p:par>
                            </p:childTnLst>
                          </p:cTn>
                        </p:par>
                        <p:par>
                          <p:cTn fill="hold">
                            <p:stCondLst>
                              <p:cond delay="4000"/>
                            </p:stCondLst>
                            <p:childTnLst>
                              <p:par>
                                <p:cTn fill="hold" nodeType="afterEffect" presetClass="entr" presetID="23" presetSubtype="16">
                                  <p:stCondLst>
                                    <p:cond delay="0"/>
                                  </p:stCondLst>
                                  <p:childTnLst>
                                    <p:set>
                                      <p:cBhvr>
                                        <p:cTn dur="1" fill="hold">
                                          <p:stCondLst>
                                            <p:cond delay="0"/>
                                          </p:stCondLst>
                                        </p:cTn>
                                        <p:tgtEl>
                                          <p:spTgt spid="172"/>
                                        </p:tgtEl>
                                        <p:attrNameLst>
                                          <p:attrName>style.visibility</p:attrName>
                                        </p:attrNameLst>
                                      </p:cBhvr>
                                      <p:to>
                                        <p:strVal val="visible"/>
                                      </p:to>
                                    </p:set>
                                    <p:anim calcmode="lin" valueType="num">
                                      <p:cBhvr additive="base">
                                        <p:cTn dur="1000"/>
                                        <p:tgtEl>
                                          <p:spTgt spid="172"/>
                                        </p:tgtEl>
                                        <p:attrNameLst>
                                          <p:attrName>ppt_w</p:attrName>
                                        </p:attrNameLst>
                                      </p:cBhvr>
                                      <p:tavLst>
                                        <p:tav fmla="" tm="0">
                                          <p:val>
                                            <p:strVal val="0"/>
                                          </p:val>
                                        </p:tav>
                                        <p:tav fmla="" tm="100000">
                                          <p:val>
                                            <p:strVal val="#ppt_w"/>
                                          </p:val>
                                        </p:tav>
                                      </p:tavLst>
                                    </p:anim>
                                    <p:anim calcmode="lin" valueType="num">
                                      <p:cBhvr additive="base">
                                        <p:cTn dur="1000"/>
                                        <p:tgtEl>
                                          <p:spTgt spid="17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27"/>
          <p:cNvPicPr preferRelativeResize="0"/>
          <p:nvPr/>
        </p:nvPicPr>
        <p:blipFill>
          <a:blip r:embed="rId3">
            <a:alphaModFix/>
          </a:blip>
          <a:stretch>
            <a:fillRect/>
          </a:stretch>
        </p:blipFill>
        <p:spPr>
          <a:xfrm>
            <a:off x="1301068" y="37"/>
            <a:ext cx="7842932" cy="5143500"/>
          </a:xfrm>
          <a:prstGeom prst="rect">
            <a:avLst/>
          </a:prstGeom>
          <a:noFill/>
          <a:ln>
            <a:noFill/>
          </a:ln>
        </p:spPr>
      </p:pic>
      <p:graphicFrame>
        <p:nvGraphicFramePr>
          <p:cNvPr id="178" name="Google Shape;178;p27"/>
          <p:cNvGraphicFramePr/>
          <p:nvPr/>
        </p:nvGraphicFramePr>
        <p:xfrm>
          <a:off x="0" y="25"/>
          <a:ext cx="3000000" cy="3000000"/>
        </p:xfrm>
        <a:graphic>
          <a:graphicData uri="http://schemas.openxmlformats.org/drawingml/2006/table">
            <a:tbl>
              <a:tblPr>
                <a:noFill/>
                <a:tableStyleId>{81ED9736-5CF1-4FD1-B565-3478456BE4C4}</a:tableStyleId>
              </a:tblPr>
              <a:tblGrid>
                <a:gridCol w="1524000"/>
                <a:gridCol w="1524000"/>
                <a:gridCol w="1524000"/>
                <a:gridCol w="1524000"/>
                <a:gridCol w="1524000"/>
                <a:gridCol w="1524000"/>
              </a:tblGrid>
              <a:tr h="1377100">
                <a:tc>
                  <a:txBody>
                    <a:bodyPr/>
                    <a:lstStyle/>
                    <a:p>
                      <a:pPr indent="0" lvl="0" marL="0" rtl="0" algn="l">
                        <a:spcBef>
                          <a:spcPts val="0"/>
                        </a:spcBef>
                        <a:spcAft>
                          <a:spcPts val="0"/>
                        </a:spcAft>
                        <a:buNone/>
                      </a:pPr>
                      <a:r>
                        <a:t/>
                      </a:r>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r>
              <a:tr h="1255475">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255475">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255475">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
        <p:nvSpPr>
          <p:cNvPr id="179" name="Google Shape;179;p27"/>
          <p:cNvSpPr txBox="1"/>
          <p:nvPr>
            <p:ph type="title"/>
          </p:nvPr>
        </p:nvSpPr>
        <p:spPr>
          <a:xfrm>
            <a:off x="311700" y="445025"/>
            <a:ext cx="8520600" cy="572700"/>
          </a:xfrm>
          <a:prstGeom prst="rect">
            <a:avLst/>
          </a:prstGeom>
          <a:effectLst>
            <a:outerShdw blurRad="57150" rotWithShape="0" algn="bl" dir="5400000" dist="114300">
              <a:srgbClr val="00FFFF">
                <a:alpha val="80000"/>
              </a:srgbClr>
            </a:outerShdw>
          </a:effectLst>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F9FBFD"/>
                </a:solidFill>
                <a:latin typeface="Merriweather"/>
                <a:ea typeface="Merriweather"/>
                <a:cs typeface="Merriweather"/>
                <a:sym typeface="Merriweather"/>
              </a:rPr>
              <a:t>L'aventure : </a:t>
            </a:r>
            <a:endParaRPr>
              <a:solidFill>
                <a:srgbClr val="F9FBFD"/>
              </a:solidFill>
              <a:latin typeface="Merriweather"/>
              <a:ea typeface="Merriweather"/>
              <a:cs typeface="Merriweather"/>
              <a:sym typeface="Merriweather"/>
            </a:endParaRPr>
          </a:p>
        </p:txBody>
      </p:sp>
      <p:pic>
        <p:nvPicPr>
          <p:cNvPr id="180" name="Google Shape;180;p27"/>
          <p:cNvPicPr preferRelativeResize="0"/>
          <p:nvPr/>
        </p:nvPicPr>
        <p:blipFill>
          <a:blip r:embed="rId4">
            <a:alphaModFix/>
          </a:blip>
          <a:stretch>
            <a:fillRect/>
          </a:stretch>
        </p:blipFill>
        <p:spPr>
          <a:xfrm>
            <a:off x="180975" y="1690688"/>
            <a:ext cx="9086850" cy="2066925"/>
          </a:xfrm>
          <a:prstGeom prst="rect">
            <a:avLst/>
          </a:prstGeom>
          <a:noFill/>
          <a:ln>
            <a:noFill/>
          </a:ln>
        </p:spPr>
      </p:pic>
      <p:pic>
        <p:nvPicPr>
          <p:cNvPr id="181" name="Google Shape;181;p27"/>
          <p:cNvPicPr preferRelativeResize="0"/>
          <p:nvPr/>
        </p:nvPicPr>
        <p:blipFill>
          <a:blip r:embed="rId5">
            <a:alphaModFix/>
          </a:blip>
          <a:stretch>
            <a:fillRect/>
          </a:stretch>
        </p:blipFill>
        <p:spPr>
          <a:xfrm>
            <a:off x="3898250" y="827308"/>
            <a:ext cx="4934051" cy="3900567"/>
          </a:xfrm>
          <a:prstGeom prst="rect">
            <a:avLst/>
          </a:prstGeom>
          <a:noFill/>
          <a:ln>
            <a:noFill/>
          </a:ln>
        </p:spPr>
      </p:pic>
    </p:spTree>
  </p:cSld>
  <p:clrMapOvr>
    <a:masterClrMapping/>
  </p:clrMapOvr>
  <p:transition spd="med">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5" name="Shape 185"/>
        <p:cNvGrpSpPr/>
        <p:nvPr/>
      </p:nvGrpSpPr>
      <p:grpSpPr>
        <a:xfrm>
          <a:off x="0" y="0"/>
          <a:ext cx="0" cy="0"/>
          <a:chOff x="0" y="0"/>
          <a:chExt cx="0" cy="0"/>
        </a:xfrm>
      </p:grpSpPr>
      <p:sp>
        <p:nvSpPr>
          <p:cNvPr id="186" name="Google Shape;186;p28"/>
          <p:cNvSpPr/>
          <p:nvPr/>
        </p:nvSpPr>
        <p:spPr>
          <a:xfrm>
            <a:off x="0" y="-34650"/>
            <a:ext cx="3706200" cy="5212800"/>
          </a:xfrm>
          <a:prstGeom prst="flowChartDelay">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 name="Google Shape;187;p28"/>
          <p:cNvSpPr/>
          <p:nvPr/>
        </p:nvSpPr>
        <p:spPr>
          <a:xfrm>
            <a:off x="1312750" y="-34650"/>
            <a:ext cx="3706200" cy="5212800"/>
          </a:xfrm>
          <a:prstGeom prst="flowChartDelay">
            <a:avLst/>
          </a:prstGeom>
          <a:solidFill>
            <a:srgbClr val="3B6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 name="Google Shape;188;p28"/>
          <p:cNvSpPr/>
          <p:nvPr/>
        </p:nvSpPr>
        <p:spPr>
          <a:xfrm>
            <a:off x="2649625" y="-34650"/>
            <a:ext cx="3706200" cy="5212800"/>
          </a:xfrm>
          <a:prstGeom prst="flowChartDelay">
            <a:avLst/>
          </a:prstGeom>
          <a:solidFill>
            <a:srgbClr val="5777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 name="Google Shape;189;p28"/>
          <p:cNvSpPr/>
          <p:nvPr/>
        </p:nvSpPr>
        <p:spPr>
          <a:xfrm>
            <a:off x="3996975" y="-34650"/>
            <a:ext cx="3706200" cy="5212800"/>
          </a:xfrm>
          <a:prstGeom prst="flowChartDelay">
            <a:avLst/>
          </a:prstGeom>
          <a:solidFill>
            <a:srgbClr val="41A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 name="Google Shape;190;p28"/>
          <p:cNvSpPr/>
          <p:nvPr/>
        </p:nvSpPr>
        <p:spPr>
          <a:xfrm>
            <a:off x="5437800" y="-34650"/>
            <a:ext cx="3706200" cy="5212800"/>
          </a:xfrm>
          <a:prstGeom prst="flowChartDelay">
            <a:avLst/>
          </a:prstGeom>
          <a:solidFill>
            <a:srgbClr val="44BFF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 name="Google Shape;191;p28"/>
          <p:cNvSpPr/>
          <p:nvPr/>
        </p:nvSpPr>
        <p:spPr>
          <a:xfrm>
            <a:off x="6778250" y="-34650"/>
            <a:ext cx="4120800" cy="5212800"/>
          </a:xfrm>
          <a:prstGeom prst="flowChartDelay">
            <a:avLst/>
          </a:prstGeom>
          <a:solidFill>
            <a:srgbClr val="70B7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 name="Google Shape;192;p28"/>
          <p:cNvSpPr txBox="1"/>
          <p:nvPr/>
        </p:nvSpPr>
        <p:spPr>
          <a:xfrm>
            <a:off x="121250" y="1740600"/>
            <a:ext cx="9930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600">
                <a:solidFill>
                  <a:schemeClr val="dk2"/>
                </a:solidFill>
              </a:rPr>
              <a:t>T</a:t>
            </a:r>
            <a:endParaRPr b="1" sz="9600">
              <a:solidFill>
                <a:schemeClr val="dk2"/>
              </a:solidFill>
            </a:endParaRPr>
          </a:p>
        </p:txBody>
      </p:sp>
      <p:sp>
        <p:nvSpPr>
          <p:cNvPr id="193" name="Google Shape;193;p28"/>
          <p:cNvSpPr txBox="1"/>
          <p:nvPr/>
        </p:nvSpPr>
        <p:spPr>
          <a:xfrm>
            <a:off x="1485900" y="1740600"/>
            <a:ext cx="9930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600">
                <a:solidFill>
                  <a:schemeClr val="dk2"/>
                </a:solidFill>
              </a:rPr>
              <a:t>R</a:t>
            </a:r>
            <a:endParaRPr b="1" sz="9600">
              <a:solidFill>
                <a:schemeClr val="dk2"/>
              </a:solidFill>
            </a:endParaRPr>
          </a:p>
        </p:txBody>
      </p:sp>
      <p:sp>
        <p:nvSpPr>
          <p:cNvPr id="194" name="Google Shape;194;p28"/>
          <p:cNvSpPr txBox="1"/>
          <p:nvPr/>
        </p:nvSpPr>
        <p:spPr>
          <a:xfrm>
            <a:off x="5637125" y="1740600"/>
            <a:ext cx="9930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600">
                <a:solidFill>
                  <a:schemeClr val="dk2"/>
                </a:solidFill>
              </a:rPr>
              <a:t>E</a:t>
            </a:r>
            <a:endParaRPr b="1" sz="9600">
              <a:solidFill>
                <a:schemeClr val="dk2"/>
              </a:solidFill>
            </a:endParaRPr>
          </a:p>
        </p:txBody>
      </p:sp>
      <p:sp>
        <p:nvSpPr>
          <p:cNvPr id="195" name="Google Shape;195;p28"/>
          <p:cNvSpPr txBox="1"/>
          <p:nvPr/>
        </p:nvSpPr>
        <p:spPr>
          <a:xfrm>
            <a:off x="4284525" y="1740600"/>
            <a:ext cx="9930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600">
                <a:solidFill>
                  <a:schemeClr val="dk2"/>
                </a:solidFill>
              </a:rPr>
              <a:t>V</a:t>
            </a:r>
            <a:endParaRPr b="1" sz="9600">
              <a:solidFill>
                <a:schemeClr val="dk2"/>
              </a:solidFill>
            </a:endParaRPr>
          </a:p>
        </p:txBody>
      </p:sp>
      <p:sp>
        <p:nvSpPr>
          <p:cNvPr id="196" name="Google Shape;196;p28"/>
          <p:cNvSpPr txBox="1"/>
          <p:nvPr/>
        </p:nvSpPr>
        <p:spPr>
          <a:xfrm>
            <a:off x="2885213" y="1740600"/>
            <a:ext cx="9930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600">
                <a:solidFill>
                  <a:schemeClr val="dk2"/>
                </a:solidFill>
              </a:rPr>
              <a:t>A</a:t>
            </a:r>
            <a:endParaRPr b="1" sz="9600">
              <a:solidFill>
                <a:schemeClr val="dk2"/>
              </a:solidFill>
            </a:endParaRPr>
          </a:p>
        </p:txBody>
      </p:sp>
      <p:sp>
        <p:nvSpPr>
          <p:cNvPr id="197" name="Google Shape;197;p28"/>
          <p:cNvSpPr txBox="1"/>
          <p:nvPr/>
        </p:nvSpPr>
        <p:spPr>
          <a:xfrm>
            <a:off x="6989725" y="1740600"/>
            <a:ext cx="9930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600">
                <a:solidFill>
                  <a:schemeClr val="dk2"/>
                </a:solidFill>
              </a:rPr>
              <a:t>L</a:t>
            </a:r>
            <a:endParaRPr b="1" sz="9600">
              <a:solidFill>
                <a:schemeClr val="dk2"/>
              </a:solidFill>
            </a:endParaRPr>
          </a:p>
        </p:txBody>
      </p:sp>
      <p:pic>
        <p:nvPicPr>
          <p:cNvPr id="198" name="Google Shape;198;p28"/>
          <p:cNvPicPr preferRelativeResize="0"/>
          <p:nvPr/>
        </p:nvPicPr>
        <p:blipFill>
          <a:blip r:embed="rId4">
            <a:alphaModFix/>
          </a:blip>
          <a:stretch>
            <a:fillRect/>
          </a:stretch>
        </p:blipFill>
        <p:spPr>
          <a:xfrm>
            <a:off x="447375" y="1271037"/>
            <a:ext cx="8249225" cy="2601425"/>
          </a:xfrm>
          <a:prstGeom prst="rect">
            <a:avLst/>
          </a:prstGeom>
          <a:noFill/>
          <a:ln>
            <a:noFill/>
          </a:ln>
        </p:spPr>
      </p:pic>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6"/>
                                        </p:tgtEl>
                                        <p:attrNameLst>
                                          <p:attrName>style.visibility</p:attrName>
                                        </p:attrNameLst>
                                      </p:cBhvr>
                                      <p:to>
                                        <p:strVal val="visible"/>
                                      </p:to>
                                    </p:set>
                                    <p:anim calcmode="lin" valueType="num">
                                      <p:cBhvr additive="base">
                                        <p:cTn dur="200"/>
                                        <p:tgtEl>
                                          <p:spTgt spid="186"/>
                                        </p:tgtEl>
                                        <p:attrNameLst>
                                          <p:attrName>ppt_x</p:attrName>
                                        </p:attrNameLst>
                                      </p:cBhvr>
                                      <p:tavLst>
                                        <p:tav fmla="" tm="0">
                                          <p:val>
                                            <p:strVal val="#ppt_x-1"/>
                                          </p:val>
                                        </p:tav>
                                        <p:tav fmla="" tm="100000">
                                          <p:val>
                                            <p:strVal val="#ppt_x"/>
                                          </p:val>
                                        </p:tav>
                                      </p:tavLst>
                                    </p:anim>
                                  </p:childTnLst>
                                </p:cTn>
                              </p:par>
                            </p:childTnLst>
                          </p:cTn>
                        </p:par>
                        <p:par>
                          <p:cTn fill="hold">
                            <p:stCondLst>
                              <p:cond delay="200"/>
                            </p:stCondLst>
                            <p:childTnLst>
                              <p:par>
                                <p:cTn fill="hold" nodeType="afterEffect" presetClass="entr" presetID="2" presetSubtype="8">
                                  <p:stCondLst>
                                    <p:cond delay="0"/>
                                  </p:stCondLst>
                                  <p:childTnLst>
                                    <p:set>
                                      <p:cBhvr>
                                        <p:cTn dur="1" fill="hold">
                                          <p:stCondLst>
                                            <p:cond delay="0"/>
                                          </p:stCondLst>
                                        </p:cTn>
                                        <p:tgtEl>
                                          <p:spTgt spid="192"/>
                                        </p:tgtEl>
                                        <p:attrNameLst>
                                          <p:attrName>style.visibility</p:attrName>
                                        </p:attrNameLst>
                                      </p:cBhvr>
                                      <p:to>
                                        <p:strVal val="visible"/>
                                      </p:to>
                                    </p:set>
                                    <p:anim calcmode="lin" valueType="num">
                                      <p:cBhvr additive="base">
                                        <p:cTn dur="300"/>
                                        <p:tgtEl>
                                          <p:spTgt spid="192"/>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200"/>
                                        <p:tgtEl>
                                          <p:spTgt spid="187"/>
                                        </p:tgtEl>
                                        <p:attrNameLst>
                                          <p:attrName>ppt_x</p:attrName>
                                        </p:attrNameLst>
                                      </p:cBhvr>
                                      <p:tavLst>
                                        <p:tav fmla="" tm="0">
                                          <p:val>
                                            <p:strVal val="#ppt_x-1"/>
                                          </p:val>
                                        </p:tav>
                                        <p:tav fmla="" tm="100000">
                                          <p:val>
                                            <p:strVal val="#ppt_x"/>
                                          </p:val>
                                        </p:tav>
                                      </p:tavLst>
                                    </p:anim>
                                  </p:childTnLst>
                                </p:cTn>
                              </p:par>
                            </p:childTnLst>
                          </p:cTn>
                        </p:par>
                        <p:par>
                          <p:cTn fill="hold">
                            <p:stCondLst>
                              <p:cond delay="700"/>
                            </p:stCondLst>
                            <p:childTnLst>
                              <p:par>
                                <p:cTn fill="hold" nodeType="afterEffect" presetClass="entr" presetID="2" presetSubtype="8">
                                  <p:stCondLst>
                                    <p:cond delay="0"/>
                                  </p:stCondLst>
                                  <p:childTnLst>
                                    <p:set>
                                      <p:cBhvr>
                                        <p:cTn dur="1" fill="hold">
                                          <p:stCondLst>
                                            <p:cond delay="0"/>
                                          </p:stCondLst>
                                        </p:cTn>
                                        <p:tgtEl>
                                          <p:spTgt spid="193"/>
                                        </p:tgtEl>
                                        <p:attrNameLst>
                                          <p:attrName>style.visibility</p:attrName>
                                        </p:attrNameLst>
                                      </p:cBhvr>
                                      <p:to>
                                        <p:strVal val="visible"/>
                                      </p:to>
                                    </p:set>
                                    <p:anim calcmode="lin" valueType="num">
                                      <p:cBhvr additive="base">
                                        <p:cTn dur="300"/>
                                        <p:tgtEl>
                                          <p:spTgt spid="193"/>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8">
                                  <p:stCondLst>
                                    <p:cond delay="0"/>
                                  </p:stCondLst>
                                  <p:childTnLst>
                                    <p:set>
                                      <p:cBhvr>
                                        <p:cTn dur="1" fill="hold">
                                          <p:stCondLst>
                                            <p:cond delay="0"/>
                                          </p:stCondLst>
                                        </p:cTn>
                                        <p:tgtEl>
                                          <p:spTgt spid="188"/>
                                        </p:tgtEl>
                                        <p:attrNameLst>
                                          <p:attrName>style.visibility</p:attrName>
                                        </p:attrNameLst>
                                      </p:cBhvr>
                                      <p:to>
                                        <p:strVal val="visible"/>
                                      </p:to>
                                    </p:set>
                                    <p:anim calcmode="lin" valueType="num">
                                      <p:cBhvr additive="base">
                                        <p:cTn dur="200"/>
                                        <p:tgtEl>
                                          <p:spTgt spid="188"/>
                                        </p:tgtEl>
                                        <p:attrNameLst>
                                          <p:attrName>ppt_x</p:attrName>
                                        </p:attrNameLst>
                                      </p:cBhvr>
                                      <p:tavLst>
                                        <p:tav fmla="" tm="0">
                                          <p:val>
                                            <p:strVal val="#ppt_x-1"/>
                                          </p:val>
                                        </p:tav>
                                        <p:tav fmla="" tm="100000">
                                          <p:val>
                                            <p:strVal val="#ppt_x"/>
                                          </p:val>
                                        </p:tav>
                                      </p:tavLst>
                                    </p:anim>
                                  </p:childTnLst>
                                </p:cTn>
                              </p:par>
                            </p:childTnLst>
                          </p:cTn>
                        </p:par>
                        <p:par>
                          <p:cTn fill="hold">
                            <p:stCondLst>
                              <p:cond delay="1200"/>
                            </p:stCondLst>
                            <p:childTnLst>
                              <p:par>
                                <p:cTn fill="hold" nodeType="afterEffect" presetClass="entr" presetID="2" presetSubtype="8">
                                  <p:stCondLst>
                                    <p:cond delay="0"/>
                                  </p:stCondLst>
                                  <p:childTnLst>
                                    <p:set>
                                      <p:cBhvr>
                                        <p:cTn dur="1" fill="hold">
                                          <p:stCondLst>
                                            <p:cond delay="0"/>
                                          </p:stCondLst>
                                        </p:cTn>
                                        <p:tgtEl>
                                          <p:spTgt spid="196"/>
                                        </p:tgtEl>
                                        <p:attrNameLst>
                                          <p:attrName>style.visibility</p:attrName>
                                        </p:attrNameLst>
                                      </p:cBhvr>
                                      <p:to>
                                        <p:strVal val="visible"/>
                                      </p:to>
                                    </p:set>
                                    <p:anim calcmode="lin" valueType="num">
                                      <p:cBhvr additive="base">
                                        <p:cTn dur="300"/>
                                        <p:tgtEl>
                                          <p:spTgt spid="196"/>
                                        </p:tgtEl>
                                        <p:attrNameLst>
                                          <p:attrName>ppt_x</p:attrName>
                                        </p:attrNameLst>
                                      </p:cBhvr>
                                      <p:tavLst>
                                        <p:tav fmla="" tm="0">
                                          <p:val>
                                            <p:strVal val="#ppt_x-1"/>
                                          </p:val>
                                        </p:tav>
                                        <p:tav fmla="" tm="100000">
                                          <p:val>
                                            <p:strVal val="#ppt_x"/>
                                          </p:val>
                                        </p:tav>
                                      </p:tavLst>
                                    </p:anim>
                                  </p:childTnLst>
                                </p:cTn>
                              </p:par>
                            </p:childTnLst>
                          </p:cTn>
                        </p:par>
                        <p:par>
                          <p:cTn fill="hold">
                            <p:stCondLst>
                              <p:cond delay="1500"/>
                            </p:stCondLst>
                            <p:childTnLst>
                              <p:par>
                                <p:cTn fill="hold" nodeType="afterEffect" presetClass="entr" presetID="2" presetSubtype="8">
                                  <p:stCondLst>
                                    <p:cond delay="0"/>
                                  </p:stCondLst>
                                  <p:childTnLst>
                                    <p:set>
                                      <p:cBhvr>
                                        <p:cTn dur="1" fill="hold">
                                          <p:stCondLst>
                                            <p:cond delay="0"/>
                                          </p:stCondLst>
                                        </p:cTn>
                                        <p:tgtEl>
                                          <p:spTgt spid="189"/>
                                        </p:tgtEl>
                                        <p:attrNameLst>
                                          <p:attrName>style.visibility</p:attrName>
                                        </p:attrNameLst>
                                      </p:cBhvr>
                                      <p:to>
                                        <p:strVal val="visible"/>
                                      </p:to>
                                    </p:set>
                                    <p:anim calcmode="lin" valueType="num">
                                      <p:cBhvr additive="base">
                                        <p:cTn dur="200"/>
                                        <p:tgtEl>
                                          <p:spTgt spid="189"/>
                                        </p:tgtEl>
                                        <p:attrNameLst>
                                          <p:attrName>ppt_x</p:attrName>
                                        </p:attrNameLst>
                                      </p:cBhvr>
                                      <p:tavLst>
                                        <p:tav fmla="" tm="0">
                                          <p:val>
                                            <p:strVal val="#ppt_x-1"/>
                                          </p:val>
                                        </p:tav>
                                        <p:tav fmla="" tm="100000">
                                          <p:val>
                                            <p:strVal val="#ppt_x"/>
                                          </p:val>
                                        </p:tav>
                                      </p:tavLst>
                                    </p:anim>
                                  </p:childTnLst>
                                </p:cTn>
                              </p:par>
                            </p:childTnLst>
                          </p:cTn>
                        </p:par>
                        <p:par>
                          <p:cTn fill="hold">
                            <p:stCondLst>
                              <p:cond delay="1700"/>
                            </p:stCondLst>
                            <p:childTnLst>
                              <p:par>
                                <p:cTn fill="hold" nodeType="afterEffect" presetClass="entr" presetID="2" presetSubtype="8">
                                  <p:stCondLst>
                                    <p:cond delay="0"/>
                                  </p:stCondLst>
                                  <p:childTnLst>
                                    <p:set>
                                      <p:cBhvr>
                                        <p:cTn dur="1" fill="hold">
                                          <p:stCondLst>
                                            <p:cond delay="0"/>
                                          </p:stCondLst>
                                        </p:cTn>
                                        <p:tgtEl>
                                          <p:spTgt spid="195"/>
                                        </p:tgtEl>
                                        <p:attrNameLst>
                                          <p:attrName>style.visibility</p:attrName>
                                        </p:attrNameLst>
                                      </p:cBhvr>
                                      <p:to>
                                        <p:strVal val="visible"/>
                                      </p:to>
                                    </p:set>
                                    <p:anim calcmode="lin" valueType="num">
                                      <p:cBhvr additive="base">
                                        <p:cTn dur="300"/>
                                        <p:tgtEl>
                                          <p:spTgt spid="195"/>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2" presetSubtype="8">
                                  <p:stCondLst>
                                    <p:cond delay="0"/>
                                  </p:stCondLst>
                                  <p:childTnLst>
                                    <p:set>
                                      <p:cBhvr>
                                        <p:cTn dur="1" fill="hold">
                                          <p:stCondLst>
                                            <p:cond delay="0"/>
                                          </p:stCondLst>
                                        </p:cTn>
                                        <p:tgtEl>
                                          <p:spTgt spid="190"/>
                                        </p:tgtEl>
                                        <p:attrNameLst>
                                          <p:attrName>style.visibility</p:attrName>
                                        </p:attrNameLst>
                                      </p:cBhvr>
                                      <p:to>
                                        <p:strVal val="visible"/>
                                      </p:to>
                                    </p:set>
                                    <p:anim calcmode="lin" valueType="num">
                                      <p:cBhvr additive="base">
                                        <p:cTn dur="200"/>
                                        <p:tgtEl>
                                          <p:spTgt spid="190"/>
                                        </p:tgtEl>
                                        <p:attrNameLst>
                                          <p:attrName>ppt_x</p:attrName>
                                        </p:attrNameLst>
                                      </p:cBhvr>
                                      <p:tavLst>
                                        <p:tav fmla="" tm="0">
                                          <p:val>
                                            <p:strVal val="#ppt_x-1"/>
                                          </p:val>
                                        </p:tav>
                                        <p:tav fmla="" tm="100000">
                                          <p:val>
                                            <p:strVal val="#ppt_x"/>
                                          </p:val>
                                        </p:tav>
                                      </p:tavLst>
                                    </p:anim>
                                  </p:childTnLst>
                                </p:cTn>
                              </p:par>
                            </p:childTnLst>
                          </p:cTn>
                        </p:par>
                        <p:par>
                          <p:cTn fill="hold">
                            <p:stCondLst>
                              <p:cond delay="2200"/>
                            </p:stCondLst>
                            <p:childTnLst>
                              <p:par>
                                <p:cTn fill="hold" nodeType="afterEffect" presetClass="entr" presetID="2" presetSubtype="8">
                                  <p:stCondLst>
                                    <p:cond delay="0"/>
                                  </p:stCondLst>
                                  <p:childTnLst>
                                    <p:set>
                                      <p:cBhvr>
                                        <p:cTn dur="1" fill="hold">
                                          <p:stCondLst>
                                            <p:cond delay="0"/>
                                          </p:stCondLst>
                                        </p:cTn>
                                        <p:tgtEl>
                                          <p:spTgt spid="194"/>
                                        </p:tgtEl>
                                        <p:attrNameLst>
                                          <p:attrName>style.visibility</p:attrName>
                                        </p:attrNameLst>
                                      </p:cBhvr>
                                      <p:to>
                                        <p:strVal val="visible"/>
                                      </p:to>
                                    </p:set>
                                    <p:anim calcmode="lin" valueType="num">
                                      <p:cBhvr additive="base">
                                        <p:cTn dur="300"/>
                                        <p:tgtEl>
                                          <p:spTgt spid="194"/>
                                        </p:tgtEl>
                                        <p:attrNameLst>
                                          <p:attrName>ppt_x</p:attrName>
                                        </p:attrNameLst>
                                      </p:cBhvr>
                                      <p:tavLst>
                                        <p:tav fmla="" tm="0">
                                          <p:val>
                                            <p:strVal val="#ppt_x-1"/>
                                          </p:val>
                                        </p:tav>
                                        <p:tav fmla="" tm="100000">
                                          <p:val>
                                            <p:strVal val="#ppt_x"/>
                                          </p:val>
                                        </p:tav>
                                      </p:tavLst>
                                    </p:anim>
                                  </p:childTnLst>
                                </p:cTn>
                              </p:par>
                            </p:childTnLst>
                          </p:cTn>
                        </p:par>
                        <p:par>
                          <p:cTn fill="hold">
                            <p:stCondLst>
                              <p:cond delay="2500"/>
                            </p:stCondLst>
                            <p:childTnLst>
                              <p:par>
                                <p:cTn fill="hold" nodeType="afterEffect" presetClass="entr" presetID="2" presetSubtype="8">
                                  <p:stCondLst>
                                    <p:cond delay="0"/>
                                  </p:stCondLst>
                                  <p:childTnLst>
                                    <p:set>
                                      <p:cBhvr>
                                        <p:cTn dur="1" fill="hold">
                                          <p:stCondLst>
                                            <p:cond delay="0"/>
                                          </p:stCondLst>
                                        </p:cTn>
                                        <p:tgtEl>
                                          <p:spTgt spid="191"/>
                                        </p:tgtEl>
                                        <p:attrNameLst>
                                          <p:attrName>style.visibility</p:attrName>
                                        </p:attrNameLst>
                                      </p:cBhvr>
                                      <p:to>
                                        <p:strVal val="visible"/>
                                      </p:to>
                                    </p:set>
                                    <p:anim calcmode="lin" valueType="num">
                                      <p:cBhvr additive="base">
                                        <p:cTn dur="200"/>
                                        <p:tgtEl>
                                          <p:spTgt spid="191"/>
                                        </p:tgtEl>
                                        <p:attrNameLst>
                                          <p:attrName>ppt_x</p:attrName>
                                        </p:attrNameLst>
                                      </p:cBhvr>
                                      <p:tavLst>
                                        <p:tav fmla="" tm="0">
                                          <p:val>
                                            <p:strVal val="#ppt_x-1"/>
                                          </p:val>
                                        </p:tav>
                                        <p:tav fmla="" tm="100000">
                                          <p:val>
                                            <p:strVal val="#ppt_x"/>
                                          </p:val>
                                        </p:tav>
                                      </p:tavLst>
                                    </p:anim>
                                  </p:childTnLst>
                                </p:cTn>
                              </p:par>
                            </p:childTnLst>
                          </p:cTn>
                        </p:par>
                        <p:par>
                          <p:cTn fill="hold">
                            <p:stCondLst>
                              <p:cond delay="2700"/>
                            </p:stCondLst>
                            <p:childTnLst>
                              <p:par>
                                <p:cTn fill="hold" nodeType="afterEffect" presetClass="entr" presetID="2" presetSubtype="8">
                                  <p:stCondLst>
                                    <p:cond delay="0"/>
                                  </p:stCondLst>
                                  <p:childTnLst>
                                    <p:set>
                                      <p:cBhvr>
                                        <p:cTn dur="1" fill="hold">
                                          <p:stCondLst>
                                            <p:cond delay="0"/>
                                          </p:stCondLst>
                                        </p:cTn>
                                        <p:tgtEl>
                                          <p:spTgt spid="197"/>
                                        </p:tgtEl>
                                        <p:attrNameLst>
                                          <p:attrName>style.visibility</p:attrName>
                                        </p:attrNameLst>
                                      </p:cBhvr>
                                      <p:to>
                                        <p:strVal val="visible"/>
                                      </p:to>
                                    </p:set>
                                    <p:anim calcmode="lin" valueType="num">
                                      <p:cBhvr additive="base">
                                        <p:cTn dur="1000"/>
                                        <p:tgtEl>
                                          <p:spTgt spid="19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8"/>
                                        </p:tgtEl>
                                        <p:attrNameLst>
                                          <p:attrName>style.visibility</p:attrName>
                                        </p:attrNameLst>
                                      </p:cBhvr>
                                      <p:to>
                                        <p:strVal val="visible"/>
                                      </p:to>
                                    </p:set>
                                    <p:anim calcmode="lin" valueType="num">
                                      <p:cBhvr additive="base">
                                        <p:cTn dur="1000"/>
                                        <p:tgtEl>
                                          <p:spTgt spid="198"/>
                                        </p:tgtEl>
                                        <p:attrNameLst>
                                          <p:attrName>ppt_w</p:attrName>
                                        </p:attrNameLst>
                                      </p:cBhvr>
                                      <p:tavLst>
                                        <p:tav fmla="" tm="0">
                                          <p:val>
                                            <p:strVal val="0"/>
                                          </p:val>
                                        </p:tav>
                                        <p:tav fmla="" tm="100000">
                                          <p:val>
                                            <p:strVal val="#ppt_w"/>
                                          </p:val>
                                        </p:tav>
                                      </p:tavLst>
                                    </p:anim>
                                    <p:anim calcmode="lin" valueType="num">
                                      <p:cBhvr additive="base">
                                        <p:cTn dur="1000"/>
                                        <p:tgtEl>
                                          <p:spTgt spid="19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02" name="Shape 202"/>
        <p:cNvGrpSpPr/>
        <p:nvPr/>
      </p:nvGrpSpPr>
      <p:grpSpPr>
        <a:xfrm>
          <a:off x="0" y="0"/>
          <a:ext cx="0" cy="0"/>
          <a:chOff x="0" y="0"/>
          <a:chExt cx="0" cy="0"/>
        </a:xfrm>
      </p:grpSpPr>
      <p:sp>
        <p:nvSpPr>
          <p:cNvPr id="203" name="Google Shape;203;p29"/>
          <p:cNvSpPr txBox="1"/>
          <p:nvPr>
            <p:ph type="title"/>
          </p:nvPr>
        </p:nvSpPr>
        <p:spPr>
          <a:xfrm>
            <a:off x="311700" y="445025"/>
            <a:ext cx="8520600" cy="572700"/>
          </a:xfrm>
          <a:prstGeom prst="rect">
            <a:avLst/>
          </a:prstGeom>
          <a:effectLst>
            <a:outerShdw blurRad="57150" rotWithShape="0" algn="bl" dir="5400000" dist="114300">
              <a:srgbClr val="00FFFF">
                <a:alpha val="80000"/>
              </a:srgbClr>
            </a:outerShdw>
          </a:effectLst>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Merriweather"/>
                <a:ea typeface="Merriweather"/>
                <a:cs typeface="Merriweather"/>
                <a:sym typeface="Merriweather"/>
              </a:rPr>
              <a:t>Ratatouille :</a:t>
            </a:r>
            <a:endParaRPr>
              <a:solidFill>
                <a:schemeClr val="lt1"/>
              </a:solidFill>
              <a:latin typeface="Merriweather"/>
              <a:ea typeface="Merriweather"/>
              <a:cs typeface="Merriweather"/>
              <a:sym typeface="Merriweather"/>
            </a:endParaRPr>
          </a:p>
        </p:txBody>
      </p:sp>
      <p:pic>
        <p:nvPicPr>
          <p:cNvPr id="204" name="Google Shape;204;p29"/>
          <p:cNvPicPr preferRelativeResize="0"/>
          <p:nvPr/>
        </p:nvPicPr>
        <p:blipFill>
          <a:blip r:embed="rId3">
            <a:alphaModFix/>
          </a:blip>
          <a:stretch>
            <a:fillRect/>
          </a:stretch>
        </p:blipFill>
        <p:spPr>
          <a:xfrm>
            <a:off x="5715000" y="0"/>
            <a:ext cx="3429000" cy="5143500"/>
          </a:xfrm>
          <a:prstGeom prst="rect">
            <a:avLst/>
          </a:prstGeom>
          <a:noFill/>
          <a:ln>
            <a:noFill/>
          </a:ln>
        </p:spPr>
      </p:pic>
      <p:pic>
        <p:nvPicPr>
          <p:cNvPr id="205" name="Google Shape;205;p29"/>
          <p:cNvPicPr preferRelativeResize="0"/>
          <p:nvPr/>
        </p:nvPicPr>
        <p:blipFill>
          <a:blip r:embed="rId4">
            <a:alphaModFix/>
          </a:blip>
          <a:stretch>
            <a:fillRect/>
          </a:stretch>
        </p:blipFill>
        <p:spPr>
          <a:xfrm rot="-1077790">
            <a:off x="193196" y="1326604"/>
            <a:ext cx="8504332" cy="221814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8">
                                  <p:stCondLst>
                                    <p:cond delay="0"/>
                                  </p:stCondLst>
                                  <p:childTnLst>
                                    <p:set>
                                      <p:cBhvr>
                                        <p:cTn dur="1" fill="hold">
                                          <p:stCondLst>
                                            <p:cond delay="0"/>
                                          </p:stCondLst>
                                        </p:cTn>
                                        <p:tgtEl>
                                          <p:spTgt spid="204"/>
                                        </p:tgtEl>
                                        <p:attrNameLst>
                                          <p:attrName>style.visibility</p:attrName>
                                        </p:attrNameLst>
                                      </p:cBhvr>
                                      <p:to>
                                        <p:strVal val="visible"/>
                                      </p:to>
                                    </p:set>
                                    <p:anim calcmode="lin" valueType="num">
                                      <p:cBhvr additive="base">
                                        <p:cTn dur="1000"/>
                                        <p:tgtEl>
                                          <p:spTgt spid="20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05"/>
                                        </p:tgtEl>
                                        <p:attrNameLst>
                                          <p:attrName>style.visibility</p:attrName>
                                        </p:attrNameLst>
                                      </p:cBhvr>
                                      <p:to>
                                        <p:strVal val="visible"/>
                                      </p:to>
                                    </p:set>
                                    <p:anim calcmode="lin" valueType="num">
                                      <p:cBhvr additive="base">
                                        <p:cTn dur="1000"/>
                                        <p:tgtEl>
                                          <p:spTgt spid="205"/>
                                        </p:tgtEl>
                                        <p:attrNameLst>
                                          <p:attrName>ppt_w</p:attrName>
                                        </p:attrNameLst>
                                      </p:cBhvr>
                                      <p:tavLst>
                                        <p:tav fmla="" tm="0">
                                          <p:val>
                                            <p:strVal val="0"/>
                                          </p:val>
                                        </p:tav>
                                        <p:tav fmla="" tm="100000">
                                          <p:val>
                                            <p:strVal val="#ppt_w"/>
                                          </p:val>
                                        </p:tav>
                                      </p:tavLst>
                                    </p:anim>
                                    <p:anim calcmode="lin" valueType="num">
                                      <p:cBhvr additive="base">
                                        <p:cTn dur="1000"/>
                                        <p:tgtEl>
                                          <p:spTgt spid="20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30"/>
          <p:cNvPicPr preferRelativeResize="0"/>
          <p:nvPr/>
        </p:nvPicPr>
        <p:blipFill>
          <a:blip r:embed="rId3">
            <a:alphaModFix/>
          </a:blip>
          <a:stretch>
            <a:fillRect/>
          </a:stretch>
        </p:blipFill>
        <p:spPr>
          <a:xfrm>
            <a:off x="0" y="0"/>
            <a:ext cx="9144000" cy="5143500"/>
          </a:xfrm>
          <a:prstGeom prst="rect">
            <a:avLst/>
          </a:prstGeom>
          <a:noFill/>
          <a:ln>
            <a:noFill/>
          </a:ln>
        </p:spPr>
      </p:pic>
      <p:sp>
        <p:nvSpPr>
          <p:cNvPr id="211" name="Google Shape;211;p30"/>
          <p:cNvSpPr txBox="1"/>
          <p:nvPr>
            <p:ph type="title"/>
          </p:nvPr>
        </p:nvSpPr>
        <p:spPr>
          <a:xfrm>
            <a:off x="499350" y="271850"/>
            <a:ext cx="8529300" cy="572700"/>
          </a:xfrm>
          <a:prstGeom prst="rect">
            <a:avLst/>
          </a:prstGeom>
          <a:effectLst>
            <a:outerShdw blurRad="57150" rotWithShape="0" algn="bl" dir="5400000" dist="114300">
              <a:srgbClr val="00FFFF">
                <a:alpha val="80000"/>
              </a:srgbClr>
            </a:outerShdw>
          </a:effectLst>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Merriweather"/>
                <a:ea typeface="Merriweather"/>
                <a:cs typeface="Merriweather"/>
                <a:sym typeface="Merriweather"/>
              </a:rPr>
              <a:t>Relou : Les mails et communications hebdomadaires…</a:t>
            </a:r>
            <a:endParaRPr>
              <a:solidFill>
                <a:schemeClr val="lt1"/>
              </a:solidFill>
              <a:latin typeface="Merriweather"/>
              <a:ea typeface="Merriweather"/>
              <a:cs typeface="Merriweather"/>
              <a:sym typeface="Merriweather"/>
            </a:endParaRPr>
          </a:p>
        </p:txBody>
      </p:sp>
      <p:pic>
        <p:nvPicPr>
          <p:cNvPr id="212" name="Google Shape;212;p30"/>
          <p:cNvPicPr preferRelativeResize="0"/>
          <p:nvPr/>
        </p:nvPicPr>
        <p:blipFill>
          <a:blip r:embed="rId4">
            <a:alphaModFix/>
          </a:blip>
          <a:stretch>
            <a:fillRect/>
          </a:stretch>
        </p:blipFill>
        <p:spPr>
          <a:xfrm>
            <a:off x="367725" y="1838749"/>
            <a:ext cx="8408550" cy="1674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12"/>
                                        </p:tgtEl>
                                        <p:attrNameLst>
                                          <p:attrName>style.visibility</p:attrName>
                                        </p:attrNameLst>
                                      </p:cBhvr>
                                      <p:to>
                                        <p:strVal val="visible"/>
                                      </p:to>
                                    </p:set>
                                    <p:anim calcmode="lin" valueType="num">
                                      <p:cBhvr additive="base">
                                        <p:cTn dur="1000"/>
                                        <p:tgtEl>
                                          <p:spTgt spid="212"/>
                                        </p:tgtEl>
                                        <p:attrNameLst>
                                          <p:attrName>ppt_w</p:attrName>
                                        </p:attrNameLst>
                                      </p:cBhvr>
                                      <p:tavLst>
                                        <p:tav fmla="" tm="0">
                                          <p:val>
                                            <p:strVal val="0"/>
                                          </p:val>
                                        </p:tav>
                                        <p:tav fmla="" tm="100000">
                                          <p:val>
                                            <p:strVal val="#ppt_w"/>
                                          </p:val>
                                        </p:tav>
                                      </p:tavLst>
                                    </p:anim>
                                    <p:anim calcmode="lin" valueType="num">
                                      <p:cBhvr additive="base">
                                        <p:cTn dur="1000"/>
                                        <p:tgtEl>
                                          <p:spTgt spid="21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p31"/>
          <p:cNvSpPr txBox="1"/>
          <p:nvPr>
            <p:ph type="title"/>
          </p:nvPr>
        </p:nvSpPr>
        <p:spPr>
          <a:xfrm>
            <a:off x="311700" y="289150"/>
            <a:ext cx="8520600" cy="572700"/>
          </a:xfrm>
          <a:prstGeom prst="rect">
            <a:avLst/>
          </a:prstGeom>
          <a:effectLst>
            <a:outerShdw blurRad="57150" rotWithShape="0" algn="bl" dir="5400000" dist="114300">
              <a:srgbClr val="00FFFF">
                <a:alpha val="80000"/>
              </a:srgbClr>
            </a:outerShdw>
          </a:effectLst>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solidFill>
                  <a:srgbClr val="F9FBFD"/>
                </a:solidFill>
                <a:latin typeface="Merriweather"/>
                <a:ea typeface="Merriweather"/>
                <a:cs typeface="Merriweather"/>
                <a:sym typeface="Merriweather"/>
              </a:rPr>
              <a:t>Les devoirs et révisions</a:t>
            </a:r>
            <a:endParaRPr>
              <a:solidFill>
                <a:srgbClr val="F9FBFD"/>
              </a:solidFill>
              <a:latin typeface="Merriweather"/>
              <a:ea typeface="Merriweather"/>
              <a:cs typeface="Merriweather"/>
              <a:sym typeface="Merriweather"/>
            </a:endParaRPr>
          </a:p>
        </p:txBody>
      </p:sp>
      <p:pic>
        <p:nvPicPr>
          <p:cNvPr id="218" name="Google Shape;218;p31"/>
          <p:cNvPicPr preferRelativeResize="0"/>
          <p:nvPr/>
        </p:nvPicPr>
        <p:blipFill>
          <a:blip r:embed="rId4">
            <a:alphaModFix/>
          </a:blip>
          <a:stretch>
            <a:fillRect/>
          </a:stretch>
        </p:blipFill>
        <p:spPr>
          <a:xfrm>
            <a:off x="1522850" y="940025"/>
            <a:ext cx="6098299" cy="4065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18"/>
                                        </p:tgtEl>
                                        <p:attrNameLst>
                                          <p:attrName>style.visibility</p:attrName>
                                        </p:attrNameLst>
                                      </p:cBhvr>
                                      <p:to>
                                        <p:strVal val="visible"/>
                                      </p:to>
                                    </p:set>
                                    <p:anim calcmode="lin" valueType="num">
                                      <p:cBhvr additive="base">
                                        <p:cTn dur="1000"/>
                                        <p:tgtEl>
                                          <p:spTgt spid="218"/>
                                        </p:tgtEl>
                                        <p:attrNameLst>
                                          <p:attrName>ppt_w</p:attrName>
                                        </p:attrNameLst>
                                      </p:cBhvr>
                                      <p:tavLst>
                                        <p:tav fmla="" tm="0">
                                          <p:val>
                                            <p:strVal val="0"/>
                                          </p:val>
                                        </p:tav>
                                        <p:tav fmla="" tm="100000">
                                          <p:val>
                                            <p:strVal val="#ppt_w"/>
                                          </p:val>
                                        </p:tav>
                                      </p:tavLst>
                                    </p:anim>
                                    <p:anim calcmode="lin" valueType="num">
                                      <p:cBhvr additive="base">
                                        <p:cTn dur="1000"/>
                                        <p:tgtEl>
                                          <p:spTgt spid="21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22" name="Shape 222"/>
        <p:cNvGrpSpPr/>
        <p:nvPr/>
      </p:nvGrpSpPr>
      <p:grpSpPr>
        <a:xfrm>
          <a:off x="0" y="0"/>
          <a:ext cx="0" cy="0"/>
          <a:chOff x="0" y="0"/>
          <a:chExt cx="0" cy="0"/>
        </a:xfrm>
      </p:grpSpPr>
      <p:sp>
        <p:nvSpPr>
          <p:cNvPr id="223" name="Google Shape;223;p32"/>
          <p:cNvSpPr/>
          <p:nvPr/>
        </p:nvSpPr>
        <p:spPr>
          <a:xfrm>
            <a:off x="5273775" y="2868300"/>
            <a:ext cx="3208800" cy="2063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 name="Google Shape;224;p32"/>
          <p:cNvSpPr/>
          <p:nvPr/>
        </p:nvSpPr>
        <p:spPr>
          <a:xfrm>
            <a:off x="5273775" y="382500"/>
            <a:ext cx="3208800" cy="2063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5" name="Google Shape;225;p32"/>
          <p:cNvSpPr/>
          <p:nvPr/>
        </p:nvSpPr>
        <p:spPr>
          <a:xfrm>
            <a:off x="575775" y="382500"/>
            <a:ext cx="3208800" cy="2063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6" name="Google Shape;226;p32"/>
          <p:cNvSpPr/>
          <p:nvPr/>
        </p:nvSpPr>
        <p:spPr>
          <a:xfrm>
            <a:off x="575775" y="2868300"/>
            <a:ext cx="3208800" cy="2063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trombone trombone trombone trombone trombone trombone trombone trombone trombone trombone trombone trombone trombone trombone trombone trombone trombone trombone trombone trombone trombone trombone trombone trombone trombone trombone trombone trombone trombone trombone trombone trombone trombone &#10;&#10;_ _ _&#10;&#10;Un grand merci au Centre pour la Sécurité de l'IA. Pour faire un tour sur leur discord, c'est par ici :&#10;&#10;https://discord.gg/BRaqKU8hvf&#10;&#10;Et pour leur site, par là :&#10;&#10;https://www.securite-ia.fr/&#10;&#10;_ _ _&#10;&#10;Quelques sources en vrac : &#10;&#10;Spreadsheet des &quot;mauvaises instructions&quot; : https://docs.google.com/spreadsheets/d/e/2PACX-1vRPiprOaC3HsCf5Tuum8bRfzYUiKLRqJmbOoC-32JorNdfyTiRRsR7Ea5eWtvsWzuxo8bjOxCG84dAg/pubhtml&#10;&#10;&quot;Sparks of Artificial General Intelligence: Early experiments with GPT-4&quot; : https://arxiv.org/pdf/2303.12712&#10;&#10;Papier sur l'AI Scientist : https://arxiv.org/pdf/2408.06292&#10;&#10;&quot;Optimal Policies Tend to Seek Power&quot; : https://arxiv.org/pdf/1912.01683&#10;&#10;&quot;Open Problems and Fundamental Limitations of Reinforcement Learning from Human Feedback&quot; : https://arxiv.org/pdf/2307.15217&#10;&#10;&quot;AI deception: A survey of examples, risks, and potential solutions&quot; : https://www.ncbi.nlm.nih.gov/pmc/articles/PMC11117051/&#10;&#10;Papier sur Diplomacy : https://noambrown.github.io/papers/22-Science-Diplomacy-TR.pdf&#10;&#10;_ _ _&#10;&#10;Mes réseaux :&#10;&#10;Instagram : https://www.instagram.com/ego_yt/&#10;TikTok : https://www.tiktok.com/@yt_ego&#10;Discord : https://discord.gg/Q5U89HVnjp&#10;Twitch : https://www.twitch.tv/ego_&#10;Twitter : https://x.com/ego_v1&#10;&#10;Mail : ego.pro003@gmail.com&#10;                                                                                                                         &#10;_&#10;&#10;Musiques : &#10;&#10;00.00 : Particle Emission - Silver Maple&#10;02.31 : Parallel Events - Curved Mirror&#10;03.15 : ANBR - Seasons&#10;05.50 : Romeo - Volcano&#10;07.16 : Quantum Edge-1726667631022&#10;10.09 : Fallout - Lennon Hutton&#10;11.39 : Yarin Primak - Still Need Syndrome&#10;14.27 : Yehezkel Raz - Morning Sunbeams&#10;16.48 : Jon Gegelman - Outer Space Church&#10;20.22 : Tend - Trevor Kowalski&#10;20.59 : Lance Conrad - Waiting and Hoping&#10;24.02 : Marco Martini - The Madrigal&#10;28.07 : Max H. - Finding the Conclusion&#10;30.12 : ES_Enter the Facility - Eden Avery&#10;33.48 : Stanley Gurvich - Subdivide&#10;35.10 : Daft Punk - Veridis Quo&#10;999.999 : Pour ne pas finir sur un nombre pair de lignes&#10;&#10;_&#10;&#10;Le paragraphe qui suit ne concerne que Veridis Quo et m'évite une démonétisation. 🧙‍♂️ (Je n'arrive pas à savoir si c'est vrai ou s'ils veulent juste faire leur pub, mais dans le doute...)&#10;&#10;🎵 Music licensed from Lickd. The biggest mainstream and stock music platform for content creators.&#10;&#10;Veridis Quo by Daft Punk, https://lickd.lnk.to/gBaMBzID License ID: 7YBPwmMn6WE&#10;&#10;If you want to use music from famous artists, try Lickd to get track credits and unlimited stock music: https://app.lickd.co/r/eeb941b561b24bbbaf91f2f8a39a3b96&#10;&#10;                                                               &#10;_______________________________________________________&#10;&#10;&#10;Recherches, script, voix, récolte des médias et montage : moi-même. 😁&#10;&#10;Correction : membres du Centre pour la Sécurité de l'IA ; un merci tout particulier à Amaury Lorin et  Charbel-Raphaël Segerie&#10;&#10;Motion design : Lucas perez, levilllageois sur Instagram, ou https://lucasperez.framer.website/&#10;&#10;Illustrations : Marie Hermez, marie.hrmz sur Instagram&#10;&#10;Animation des graphiques : Lou-Ann Guillon, lou.ann.guillon sur Instagram&#10;&#10;Plans 3D : @_EkProd sur Twitter&#10;&#10;Sound design des plans 3D : Samuel Badel, à retrouver sur samuelbadel.com&#10;&#10;Miniature : Julien Lacoue, xpatate_doucex sur insta&#10;&#10;Sous-titres anglais : Shirley Morgan, à retrouver sur fiverr - https://www.fiverr.com/shirleymorgan&#10;&#10;Merci encore à Lua. 😘&#10;&#10;Ça commence à faire du monde dis.&#10;&#10;_&#10;&#10;Prenez soin de vous. ❤️" id="227" name="Google Shape;227;p32" title="L'horreur existentielle de l'usine à trombones.">
            <a:hlinkClick r:id="rId3"/>
          </p:cNvPr>
          <p:cNvPicPr preferRelativeResize="0"/>
          <p:nvPr/>
        </p:nvPicPr>
        <p:blipFill>
          <a:blip r:embed="rId4">
            <a:alphaModFix/>
          </a:blip>
          <a:stretch>
            <a:fillRect/>
          </a:stretch>
        </p:blipFill>
        <p:spPr>
          <a:xfrm>
            <a:off x="575775" y="382500"/>
            <a:ext cx="3208800" cy="2063700"/>
          </a:xfrm>
          <a:prstGeom prst="rect">
            <a:avLst/>
          </a:prstGeom>
          <a:noFill/>
          <a:ln>
            <a:noFill/>
          </a:ln>
        </p:spPr>
      </p:pic>
      <p:pic>
        <p:nvPicPr>
          <p:cNvPr descr="Try out a free trial with StraighterLine to save thousands on tuition: https://www.straighterline.com/bk&#10;&#10;Want to get ahead in your career using AI? Join the waitlist for my AI Agent Bootcamp: https://www.lonelyoctopus.com/ai-agent-bootcamp&#10;&#10;🤝 Business Inquiries: https://tally.so/r/mRDV99&#10;&#10;I took Google’s AI Prompting Essentials course and here’s the cliff notes version if you also want to improve your AI prompt engineering skills! &#10;&#10;🖱️Links mentioned in video&#10;========================&#10;If you want to check out the full AI Prompting Essentials course 👉 https://imp.i384100.net/WyyJ1A&#10;&#10;🔗Affiliates&#10;========================&#10;My SQL for data science interviews course (10 full interviews):&#10;https://365datascience.com/learn-sql-for-data-science-interviews/ &#10;&#10;365 Data Science: &#10;https://365datascience.pxf.io/WD0za3 (link for 57% discount for their complete data science training)&#10;&#10;Check out StrataScratch for data science interview prep: &#10;https://stratascratch.com/?via=tina&#10;&#10;🎥 My filming setup &#10;========================&#10;📷 camera: https://amzn.to/3LHbi7N&#10;🎤 mic: https://amzn.to/3LqoFJb&#10;🔭 tripod: https://amzn.to/3DkjGHe&#10;💡 lights: https://amzn.to/3LmOhqk&#10;&#10;⏰Timestamps&#10;========================&#10;00:00 — Intro&#10;00:20 — Course structure&#10;00:57 — Fundamentals&#10;03:45 — 4 iteration methods&#10;05:51 — Multimodal prompting&#10;08:09 — Prompt examples for everyday tasks&#10;10:48 — Prompt examples for data analysis and presentations&#10;12:15 — Advanced prompting techniques&#10;16:03 — AI agent guidelines &amp; examples&#10;19:55 — Quiz&#10;&#10;📲Socials &#10;========================&#10;instagram: https://www.instagram.com/hellotinah/&#10;linkedin: https://www.linkedin.com/in/tinaw-h/ &#10;discord: https://discord.gg/5mMAtprshX&#10;&#10;🎥Other videos you might be interested in&#10;========================&#10;How I consistently study with a full time job:&#10;https://www.youtube.com/watch?v=INymz5VwLmk&#10;&#10;How I would learn to code (if I could start over): &#10;https://www.youtube.com/watch?v=MHPGeQD8TvI&amp;t=84s&#10;&#10;🐈‍⬛🐈‍⬛About me &#10;========================&#10;Hi, my name is Tina and I'm an ex-Meta data scientist turned internet person! &#10;&#10;📧Contact&#10;========================&#10;youtube: youtube comments are by far the best way to get a response from me! &#10;linkedin: https://www.linkedin.com/in/tinaw-h/ &#10;email for business inquiries only: hellotinah@gmail.com &#10;&#10;========================&#10;Some links are affiliate links and I may receive a small portion of sales price at no cost to you. I really appreciate your support in helping improve this channel! :)" id="228" name="Google Shape;228;p32" title="Google's 9 Hour AI Prompt Engineering Course In 20 Minutes">
            <a:hlinkClick r:id="rId5"/>
          </p:cNvPr>
          <p:cNvPicPr preferRelativeResize="0"/>
          <p:nvPr/>
        </p:nvPicPr>
        <p:blipFill>
          <a:blip r:embed="rId6">
            <a:alphaModFix/>
          </a:blip>
          <a:stretch>
            <a:fillRect/>
          </a:stretch>
        </p:blipFill>
        <p:spPr>
          <a:xfrm>
            <a:off x="5273775" y="382500"/>
            <a:ext cx="3208800" cy="2063700"/>
          </a:xfrm>
          <a:prstGeom prst="rect">
            <a:avLst/>
          </a:prstGeom>
          <a:noFill/>
          <a:ln>
            <a:noFill/>
          </a:ln>
        </p:spPr>
      </p:pic>
      <p:pic>
        <p:nvPicPr>
          <p:cNvPr descr="Join us for an informative webinar, where we’ll provide a foundational understanding of artificial intelligence (AI), covering key concepts such as machine learning and generative AI, the AI life cycle, governance, and use case identification in the context of financial services. Learn about the differences between supervised and unsupervised learning through examples, explore the basics of prompt engineering, and examine practical AI use cases across financial services.&#10;&#10;Upon completion of this program, participants will be able to:&#10;* Recognize and differentiate between key AI concepts.&#10;* Describe the AI life cycle, from use case identification to deployment.&#10;* Apply principles of prompt engineering to interact with AI models effectively.&#10;* Discuss various real-world use cases of AI across financial services." id="229" name="Google Shape;229;p32" title="AI Essentials: Prompt Engineering &amp; Use Cases in Financial Services">
            <a:hlinkClick r:id="rId7"/>
          </p:cNvPr>
          <p:cNvPicPr preferRelativeResize="0"/>
          <p:nvPr/>
        </p:nvPicPr>
        <p:blipFill>
          <a:blip r:embed="rId8">
            <a:alphaModFix/>
          </a:blip>
          <a:stretch>
            <a:fillRect/>
          </a:stretch>
        </p:blipFill>
        <p:spPr>
          <a:xfrm>
            <a:off x="5273775" y="2868300"/>
            <a:ext cx="3208800" cy="2063700"/>
          </a:xfrm>
          <a:prstGeom prst="rect">
            <a:avLst/>
          </a:prstGeom>
          <a:noFill/>
          <a:ln>
            <a:noFill/>
          </a:ln>
        </p:spPr>
      </p:pic>
      <p:pic>
        <p:nvPicPr>
          <p:cNvPr descr="Improve your AI skills with the FREE Prompting QuickStart Guide I made in collaboration with Hubspot: https://clickhubspot.com/1gg9&#10;&#10;Want to get ahead in your career using AI? Join the waitlist for my AI Agent Bootcamp: https://www.lonelyoctopus.com/ai-agent-bootcamp&#10;&#10;🤝 Business Inquiries: https://tally.so/r/mRDV99&#10;&#10;🖱️Links mentioned in video&#10;========================&#10;&#10;A few notebooks to try out from crewAI &amp; Autogen that are easy to follow and get started. All credit goes to these companies and Deep Learning AI. Please make a copy: &#10;&#10;https://drive.google.com/file/d/1mtv-gdKV9HMsGvGIqZZ9tSdW-nXq6kEf/view?usp=sharing&#10;&#10;https://drive.google.com/file/d/1u9gGPqWSJ4_Pa_cLNWbUWPhSvxen3Bvx/view?usp=sharing&#10;&#10;https://drive.google.com/file/d/1T07WHydxBN-T-kcgi6qme-j1T94efBYf/view?usp=sharing&#10;&#10;https://drive.google.com/file/d/1vPWpYvcHPROMC3BOEK3alT1QFSIvgA8P/view?usp=sharing&#10;&#10;Resources I consulted in making this video:&#10;&#10;crewAI course: https://www.deeplearning.ai/short-courses/multi-ai-agent-systems-with-crewai/&#10;&#10;Autogen course: https://www.deeplearning.ai/short-courses/ai-agentic-design-patterns-with-autogen/&#10;&#10;LangGraph course: https://www.deeplearning.ai/short-courses/ai-agents-in-langgraph/&#10;&#10;David Ondrej n8n tutorial: https://youtu.be/XVO3zsHdvio?si=AQcMnYn8kJOogqLr&#10;&#10;Andrew Ng Snowflake agentic design patterns: https://youtu.be/KrRD7r7y7NY?si=tFtd6wJKB6idtfKb&#10;&#10;Andrew Ng Sequoia agentic design patterns: https://youtu.be/sal78ACtGTc?si=2i8Wyy57n8m6TbBK&#10;&#10;YC business advice: https://youtu.be/ASABxNenD_U?si=k19a310Tj3USuKNe&#10;&#10;🐙 Lonely Octopus: https://www.lonelyoctopus.com/&#10;Check it out if you're interested in learning AI &amp; data skill, then applying them to real freelance projects! &#10;&#10;🔗Affiliates&#10;========================&#10;My SQL for data science interviews course (10 full interviews):&#10;https://365datascience.com/learn-sql-for-data-science-interviews/ &#10;&#10;365 Data Science: &#10;https://365datascience.pxf.io/WD0za3 (link for 57% discount for their complete data science training)&#10;&#10;Check out StrataScratch for data science interview prep: &#10;https://stratascratch.com/?via=tina&#10;&#10;🎥 My filming setup &#10;========================&#10;📷 camera: https://amzn.to/3LHbi7N&#10;🎤 mic: https://amzn.to/3LqoFJb&#10;🔭 tripod: https://amzn.to/3DkjGHe&#10;💡 lights: https://amzn.to/3LmOhqk&#10;&#10;⏰Timestamps&#10;========================&#10;00:00 — Intro&#10;00:38 — Video overview&#10;01:13 — AI agents definition&#10;03:45 — Agentic design patterns&#10;09:24 — Multi-agent design patterns&#10;17:04 — Building a no code agent in n8n&#10;19:46 — Ways to use AI agents&#10;21:05 — Quiz&#10;&#10;📲Socials &#10;========================&#10;instagram: https://www.instagram.com/hellotinah/&#10;linkedin: https://www.linkedin.com/in/tinaw-h/ &#10;discord: https://discord.gg/5mMAtprshX&#10;&#10;🎥Other videos you might be interested in&#10;========================&#10;How I consistently study with a full time job:&#10;https://www.youtube.com/watch?v=INymz5VwLmk&#10;&#10;How I would learn to code (if I could start over): &#10;https://www.youtube.com/watch?v=MHPGeQD8TvI&amp;t=84s&#10;&#10;🐈‍⬛🐈‍⬛About me &#10;========================&#10;Hi, my name is Tina and I'm an ex-Meta data scientist turned internet person! &#10;&#10;📧Contact&#10;========================&#10;youtube: youtube comments are by far the best way to get a response from me! &#10;linkedin: https://www.linkedin.com/in/tinaw-h/ &#10;email for business inquiries only: hellotinah@gmail.com &#10;&#10;========================&#10;Some links are affiliate links and I may receive a small portion of sales price at no cost to you. I really appreciate your support in helping improve this channel! :)" id="230" name="Google Shape;230;p32" title="AI Agents Fundamentals In 21 Minutes">
            <a:hlinkClick r:id="rId9"/>
          </p:cNvPr>
          <p:cNvPicPr preferRelativeResize="0"/>
          <p:nvPr/>
        </p:nvPicPr>
        <p:blipFill>
          <a:blip r:embed="rId10">
            <a:alphaModFix/>
          </a:blip>
          <a:stretch>
            <a:fillRect/>
          </a:stretch>
        </p:blipFill>
        <p:spPr>
          <a:xfrm>
            <a:off x="575775" y="2868300"/>
            <a:ext cx="3208800" cy="2063700"/>
          </a:xfrm>
          <a:prstGeom prst="rect">
            <a:avLst/>
          </a:prstGeom>
          <a:noFill/>
          <a:ln>
            <a:noFill/>
          </a:ln>
        </p:spPr>
      </p:pic>
      <p:sp>
        <p:nvSpPr>
          <p:cNvPr id="231" name="Google Shape;231;p32"/>
          <p:cNvSpPr txBox="1"/>
          <p:nvPr/>
        </p:nvSpPr>
        <p:spPr>
          <a:xfrm rot="-5400000">
            <a:off x="2075775" y="2202300"/>
            <a:ext cx="4906800" cy="738900"/>
          </a:xfrm>
          <a:prstGeom prst="rect">
            <a:avLst/>
          </a:prstGeom>
          <a:noFill/>
          <a:ln>
            <a:noFill/>
          </a:ln>
          <a:effectLst>
            <a:outerShdw blurRad="57150" rotWithShape="0" algn="bl" dir="5400000" dist="114300">
              <a:srgbClr val="00FFFF">
                <a:alpha val="8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chemeClr val="lt1"/>
                </a:solidFill>
                <a:latin typeface="Lobster"/>
                <a:ea typeface="Lobster"/>
                <a:cs typeface="Lobster"/>
                <a:sym typeface="Lobster"/>
              </a:rPr>
              <a:t>Vidéoooooo</a:t>
            </a:r>
            <a:endParaRPr sz="3600">
              <a:solidFill>
                <a:schemeClr val="lt1"/>
              </a:solidFill>
              <a:latin typeface="Lobster"/>
              <a:ea typeface="Lobster"/>
              <a:cs typeface="Lobster"/>
              <a:sym typeface="Lobst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1000"/>
                                        <p:tgtEl>
                                          <p:spTgt spid="2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1000"/>
                                        <p:tgtEl>
                                          <p:spTgt spid="2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1000"/>
                                        <p:tgtEl>
                                          <p:spTgt spid="2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1000"/>
                                        <p:tgtEl>
                                          <p:spTgt spid="2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5" name="Shape 23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